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6" r:id="rId3"/>
    <p:sldId id="262" r:id="rId4"/>
    <p:sldId id="263" r:id="rId5"/>
    <p:sldId id="264" r:id="rId6"/>
    <p:sldId id="265" r:id="rId7"/>
    <p:sldId id="269" r:id="rId8"/>
    <p:sldId id="271" r:id="rId9"/>
    <p:sldId id="274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441" autoAdjust="0"/>
  </p:normalViewPr>
  <p:slideViewPr>
    <p:cSldViewPr>
      <p:cViewPr>
        <p:scale>
          <a:sx n="68" d="100"/>
          <a:sy n="68" d="100"/>
        </p:scale>
        <p:origin x="-1714" y="-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3" y="545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5005-C1C4-448D-BD3B-47BEBAA81CB5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27DB2-65C6-451C-A82C-F09BEED5E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94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0365" y="332656"/>
            <a:ext cx="7102036" cy="3024336"/>
          </a:xfrm>
        </p:spPr>
        <p:txBody>
          <a:bodyPr>
            <a:normAutofit fontScale="90000"/>
          </a:bodyPr>
          <a:lstStyle/>
          <a:p>
            <a:pPr marL="182880" lvl="0" indent="0" algn="ctr">
              <a:spcBef>
                <a:spcPts val="0"/>
              </a:spcBef>
              <a:buNone/>
            </a:pPr>
            <a:r>
              <a:rPr lang="ru-RU" sz="2000" b="1" dirty="0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ГКОУ «Специальная (коррекционная ) общеобразовательная школа –интернат №25»</a:t>
            </a:r>
            <a:br>
              <a:rPr lang="ru-RU" sz="2000" b="1" dirty="0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ИНФОРМАЦИЯ </a:t>
            </a:r>
            <a:r>
              <a:rPr lang="ru-RU" sz="3600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ДЛЯ </a:t>
            </a:r>
            <a: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РОДИТЕЛЕЙ</a:t>
            </a:r>
            <a:b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b="1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36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36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ru-RU" sz="66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/>
            </a:r>
            <a:br>
              <a:rPr lang="ru-RU" sz="66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899592" y="3573016"/>
            <a:ext cx="7200800" cy="223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026" y="5661248"/>
            <a:ext cx="3145144" cy="12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08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7877" cy="69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517232"/>
            <a:ext cx="7776864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За психолого-педагогической помощью можно обратиться </a:t>
            </a:r>
            <a:br>
              <a:rPr lang="ru-RU" dirty="0" smtClean="0"/>
            </a:br>
            <a:r>
              <a:rPr lang="ru-RU" dirty="0" smtClean="0"/>
              <a:t>Контакты : </a:t>
            </a:r>
            <a:br>
              <a:rPr lang="ru-RU" dirty="0" smtClean="0"/>
            </a:br>
            <a:r>
              <a:rPr lang="ru-RU" dirty="0" smtClean="0"/>
              <a:t>Игнатова Елены Александровна.-89633885575 ; </a:t>
            </a:r>
            <a:br>
              <a:rPr lang="ru-RU" dirty="0" smtClean="0"/>
            </a:br>
            <a:r>
              <a:rPr lang="ru-RU" dirty="0" smtClean="0"/>
              <a:t>Елена Анатольевна Недожогина -89614649210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09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4387" y="1772816"/>
            <a:ext cx="3269613" cy="1819611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rot="21115865" flipH="1">
            <a:off x="4419361" y="534557"/>
            <a:ext cx="2997515" cy="1711425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 такое «психология»?</a:t>
            </a:r>
          </a:p>
          <a:p>
            <a:pPr algn="ctr"/>
            <a:r>
              <a:rPr lang="ru-RU" sz="1600" b="1" i="1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она изучает?</a:t>
            </a:r>
            <a:endParaRPr lang="ru-RU" sz="1600" b="1" i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667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Психология- та наука о человеке, которая изучает внимание, память, мышление, воображение, способы человеческого общения</a:t>
            </a:r>
            <a:endParaRPr lang="ru-RU" b="1" i="1" spc="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414582">
            <a:off x="2356648" y="2459513"/>
            <a:ext cx="2951840" cy="1656184"/>
          </a:xfrm>
          <a:prstGeom prst="cloudCallou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spc="30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Зачем нужна</a:t>
            </a:r>
            <a:br>
              <a:rPr lang="ru-RU" sz="2000" b="1" i="1" spc="30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30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психология?</a:t>
            </a:r>
            <a:endParaRPr lang="ru-RU" sz="2000" b="1" i="1" spc="30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7707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spc="300" dirty="0" smtClean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spc="3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 помогает современному человеку лучше понимать свои эмоции, мысли и поведение.</a:t>
            </a:r>
          </a:p>
          <a:p>
            <a:r>
              <a:rPr lang="ru-RU" b="1" i="1" spc="30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Она также помогает научиться управлять своими реакциями на стресс и конфликты, что ведет к улучшению качества жизни.</a:t>
            </a:r>
            <a:endParaRPr lang="ru-RU" b="1" i="1" spc="300" dirty="0">
              <a:ln w="0"/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8511" l="10000" r="90000">
                        <a14:foregroundMark x1="45426" y1="42979" x2="45426" y2="42979"/>
                        <a14:foregroundMark x1="57340" y1="41915" x2="57340" y2="41915"/>
                        <a14:foregroundMark x1="41489" y1="92872" x2="41489" y2="92872"/>
                        <a14:foregroundMark x1="40745" y1="96277" x2="40745" y2="96277"/>
                        <a14:foregroundMark x1="54362" y1="98511" x2="54362" y2="98511"/>
                        <a14:foregroundMark x1="59894" y1="43191" x2="59894" y2="43191"/>
                        <a14:foregroundMark x1="59574" y1="39574" x2="59574" y2="39574"/>
                        <a14:foregroundMark x1="44681" y1="41064" x2="44681" y2="41064"/>
                        <a14:foregroundMark x1="74043" y1="22021" x2="74043" y2="22021"/>
                        <a14:foregroundMark x1="70851" y1="31170" x2="70851" y2="31170"/>
                        <a14:foregroundMark x1="71383" y1="29574" x2="71383" y2="29574"/>
                        <a14:foregroundMark x1="71596" y1="29574" x2="71596" y2="29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149080"/>
            <a:ext cx="2288884" cy="228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/>
          <a:lstStyle/>
          <a:p>
            <a:pPr algn="ctr">
              <a:buNone/>
            </a:pPr>
            <a:r>
              <a:rPr lang="ru-RU" sz="18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ПРОБЛЕМЫ </a:t>
            </a:r>
            <a:br>
              <a:rPr lang="ru-RU" sz="18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МОЖНО РЕШИТЬ ПРИ ЗНАНИИ  ПСИХОЛОГИИ?</a:t>
            </a:r>
            <a: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spc="300" dirty="0"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4608512" cy="27384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900" b="1" i="1" u="sng" spc="6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общении</a:t>
            </a:r>
            <a:endParaRPr lang="ru-RU" sz="2900" b="1" i="1" spc="6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Blip>
                <a:blip r:embed="rId2"/>
              </a:buBlip>
            </a:pPr>
            <a:r>
              <a:rPr lang="ru-RU" sz="29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Некоторым детям трудно находить общий язык с другими людьми. </a:t>
            </a:r>
          </a:p>
          <a:p>
            <a:pPr marL="45720" indent="0">
              <a:buNone/>
            </a:pPr>
            <a:r>
              <a:rPr lang="ru-RU" sz="29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испытывать затруднения в заведении новых дружеских отношений, общении с одноклассниками или преподавателями. </a:t>
            </a:r>
          </a:p>
          <a:p>
            <a:pPr algn="ctr">
              <a:buBlip>
                <a:blip r:embed="rId2"/>
              </a:buBlip>
            </a:pPr>
            <a:r>
              <a:rPr lang="ru-RU" sz="29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социального общения и уверенности в себе.</a:t>
            </a:r>
          </a:p>
          <a:p>
            <a:pPr algn="just"/>
            <a:endParaRPr lang="ru-RU" sz="2000" b="1" u="sng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1835696" y="3861048"/>
            <a:ext cx="6696744" cy="269302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эмоциональной сфере</a:t>
            </a:r>
          </a:p>
          <a:p>
            <a:pPr>
              <a:buBlip>
                <a:blip r:embed="rId3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Некоторые дети испытывают трудности с контролем своих эмоций. </a:t>
            </a:r>
          </a:p>
          <a:p>
            <a:pPr marL="45720" indent="0">
              <a:buNone/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быть часто расстроенными или раздражительными, не уметь справляться со стрессом или конфликтами. </a:t>
            </a:r>
          </a:p>
          <a:p>
            <a:pPr>
              <a:buBlip>
                <a:blip r:embed="rId3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эмоциональной </a:t>
            </a:r>
            <a:r>
              <a:rPr lang="ru-RU" sz="1800" b="1" i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управления стрессом.</a:t>
            </a:r>
          </a:p>
          <a:p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799" y="982824"/>
            <a:ext cx="379266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44624"/>
            <a:ext cx="4680520" cy="6768752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432"/>
              </a:spcBef>
              <a:buNone/>
            </a:pPr>
            <a:endParaRPr lang="ru-RU" sz="1800" b="1" i="1" u="sng" spc="6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432"/>
              </a:spcBef>
              <a:buNone/>
            </a:pPr>
            <a:r>
              <a:rPr lang="ru-RU" sz="1800" b="1" i="1" u="sng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общении</a:t>
            </a: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lnSpc>
                <a:spcPct val="80000"/>
              </a:lnSpc>
              <a:spcBef>
                <a:spcPts val="432"/>
              </a:spcBef>
              <a:buBlip>
                <a:blip r:embed="rId2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Некоторым детям трудно находить общий язык с другими людьми. </a:t>
            </a:r>
          </a:p>
          <a:p>
            <a:pPr marL="0" indent="0" algn="ctr">
              <a:lnSpc>
                <a:spcPct val="80000"/>
              </a:lnSpc>
              <a:spcBef>
                <a:spcPts val="432"/>
              </a:spcBef>
              <a:buNone/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испытывать затруднения в заведении новых дружеских отношений, общении с одноклассниками или преподавателями. </a:t>
            </a:r>
          </a:p>
          <a:p>
            <a:pPr marL="0" algn="ctr">
              <a:lnSpc>
                <a:spcPct val="80000"/>
              </a:lnSpc>
              <a:spcBef>
                <a:spcPts val="432"/>
              </a:spcBef>
              <a:buBlip>
                <a:blip r:embed="rId2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социального общения и уверенности в себе</a:t>
            </a:r>
          </a:p>
          <a:p>
            <a:pPr marL="0" indent="0" algn="ctr">
              <a:lnSpc>
                <a:spcPct val="80000"/>
              </a:lnSpc>
              <a:spcBef>
                <a:spcPts val="432"/>
              </a:spcBef>
              <a:buNone/>
            </a:pPr>
            <a:endParaRPr lang="ru-RU" sz="1800" b="1" i="1" u="sng" spc="6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432"/>
              </a:spcBef>
              <a:buNone/>
            </a:pPr>
            <a:r>
              <a:rPr lang="ru-RU" sz="1800" b="1" i="1" u="sng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эмоциональной сфере </a:t>
            </a:r>
          </a:p>
          <a:p>
            <a:pPr marL="0">
              <a:lnSpc>
                <a:spcPct val="80000"/>
              </a:lnSpc>
              <a:spcBef>
                <a:spcPts val="432"/>
              </a:spcBef>
              <a:buBlip>
                <a:blip r:embed="rId2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Некоторые дети испытывают трудности с контролем своих эмоций. </a:t>
            </a:r>
          </a:p>
          <a:p>
            <a:pPr marL="0" indent="0">
              <a:lnSpc>
                <a:spcPct val="80000"/>
              </a:lnSpc>
              <a:spcBef>
                <a:spcPts val="432"/>
              </a:spcBef>
              <a:buNone/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быть часто расстроенными или раздражительными, не уметь справляться со стрессом или конфликтами. </a:t>
            </a:r>
          </a:p>
          <a:p>
            <a:pPr marL="0">
              <a:lnSpc>
                <a:spcPct val="80000"/>
              </a:lnSpc>
              <a:spcBef>
                <a:spcPts val="432"/>
              </a:spcBef>
              <a:buBlip>
                <a:blip r:embed="rId2"/>
              </a:buBlip>
            </a:pP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эмоциональной </a:t>
            </a:r>
            <a:r>
              <a:rPr lang="ru-RU" sz="1800" b="1" i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управления стрессом.</a:t>
            </a:r>
          </a:p>
          <a:p>
            <a:endParaRPr lang="ru-RU" sz="1800" dirty="0"/>
          </a:p>
        </p:txBody>
      </p:sp>
      <p:pic>
        <p:nvPicPr>
          <p:cNvPr id="1028" name="Picture 4" descr="https://i.pinimg.com/originals/f4/02/bc/f402bc49e6aff4cb41cc1fdc73d35e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51039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0" y="505292"/>
            <a:ext cx="3816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в учебе</a:t>
            </a:r>
          </a:p>
          <a:p>
            <a:pPr lvl="0">
              <a:buBlip>
                <a:blip r:embed="rId2"/>
              </a:buBlip>
            </a:pPr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Некоторым детям трудно сосредоточиться на уроках, запоминать информацию или планировать свою работу. </a:t>
            </a:r>
          </a:p>
          <a:p>
            <a:pPr lvl="0"/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испытывать трудности в выполнении домашних заданий или сдавать плохие оценки. </a:t>
            </a:r>
          </a:p>
          <a:p>
            <a:pPr lvl="0">
              <a:buBlip>
                <a:blip r:embed="rId2"/>
              </a:buBlip>
            </a:pPr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концентрации, памяти и планирования.</a:t>
            </a:r>
            <a:r>
              <a:rPr lang="ru-RU" sz="16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i="1" spc="3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340" y="4629540"/>
            <a:ext cx="6711924" cy="182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432"/>
              </a:spcBef>
              <a:spcAft>
                <a:spcPts val="300"/>
              </a:spcAft>
            </a:pPr>
            <a:r>
              <a:rPr lang="ru-RU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со здоровьем</a:t>
            </a:r>
            <a:endParaRPr lang="ru-RU" b="1" i="1" spc="3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spcBef>
                <a:spcPts val="432"/>
              </a:spcBef>
              <a:spcAft>
                <a:spcPts val="300"/>
              </a:spcAft>
              <a:buBlip>
                <a:blip r:embed="rId2"/>
              </a:buBlip>
            </a:pPr>
            <a:r>
              <a:rPr lang="ru-RU" b="1" i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екоторым детям необходима помощь ,чтобы справиться с физическими или психическими проблемами. </a:t>
            </a:r>
            <a:b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могут быть стеснительными или испытывать страхи, которые мешают им вести активную жизнь. </a:t>
            </a:r>
          </a:p>
          <a:p>
            <a:pPr lvl="0">
              <a:lnSpc>
                <a:spcPct val="80000"/>
              </a:lnSpc>
              <a:spcBef>
                <a:spcPts val="432"/>
              </a:spcBef>
              <a:spcAft>
                <a:spcPts val="300"/>
              </a:spcAft>
              <a:buBlip>
                <a:blip r:embed="rId2"/>
              </a:buBlip>
            </a:pPr>
            <a:r>
              <a:rPr lang="ru-RU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 помогает развить навыки ухода за своим здоровьем и справиться с трудностями.</a:t>
            </a:r>
            <a:endParaRPr lang="ru-RU" b="1" i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396044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856984" cy="1143000"/>
          </a:xfrm>
          <a:effectLst/>
        </p:spPr>
        <p:txBody>
          <a:bodyPr/>
          <a:lstStyle/>
          <a:p>
            <a:pPr algn="l">
              <a:buNone/>
            </a:pPr>
            <a:r>
              <a:rPr lang="ru-RU" sz="28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Как родители могут помочь своему ребенку с помощью психологии?</a:t>
            </a:r>
            <a:r>
              <a:rPr lang="ru-RU" sz="32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spc="3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spc="3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395536" y="908720"/>
            <a:ext cx="3816424" cy="5616624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64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внимательным и эмоционально доступным</a:t>
            </a:r>
            <a:r>
              <a:rPr lang="ru-RU" sz="6400" b="1" i="1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могут создавать безопасную и поддерживающую атмосферу, в которой дети могут выражать свои эмоции и проблемы.</a:t>
            </a:r>
          </a:p>
          <a:p>
            <a:pPr marL="45720" indent="0">
              <a:buNone/>
            </a:pPr>
            <a:endParaRPr lang="ru-RU" sz="6400" b="1" i="1" spc="3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64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ребенка управлять своими эмоциями</a:t>
            </a:r>
            <a:r>
              <a:rPr lang="ru-RU" sz="6400" b="1" i="1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64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могут помочь детям понять свои эмоции, научиться справляться с ними и найти конструктивные способы выражения</a:t>
            </a:r>
            <a:r>
              <a:rPr lang="ru-RU" sz="6400" b="1" i="1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ru-RU" sz="6400" b="1" i="1" spc="3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64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самооценку и уверенность. </a:t>
            </a:r>
          </a:p>
          <a:p>
            <a:pPr marL="45720" indent="0">
              <a:buNone/>
            </a:pPr>
            <a:r>
              <a:rPr lang="ru-RU" sz="64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Поощрение и поддержка со стороны родителей помогут детям верить в себя и свои способности.</a:t>
            </a:r>
          </a:p>
          <a:p>
            <a:pPr>
              <a:buNone/>
            </a:pPr>
            <a:endParaRPr lang="ru-RU" sz="6400" b="1" i="1" spc="3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31683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427984" y="2583964"/>
            <a:ext cx="45220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u="sng" spc="3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1600" b="1" i="1" u="sng" spc="300" dirty="0">
                <a:ln w="0"/>
                <a:solidFill>
                  <a:srgbClr val="B4DCFA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 детей коммуникации и решению конфликтов. </a:t>
            </a:r>
          </a:p>
          <a:p>
            <a:pPr lvl="0"/>
            <a:r>
              <a:rPr lang="ru-RU" sz="1600" b="1" i="1" dirty="0">
                <a:ln w="0"/>
                <a:solidFill>
                  <a:srgbClr val="B4DCFA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могут научить своих детей эффективному общению, слушанию других и поиску компромиссов в случае конфликтов</a:t>
            </a:r>
          </a:p>
          <a:p>
            <a:pPr lvl="0"/>
            <a:endParaRPr lang="ru-RU" sz="1600" b="1" i="1" spc="300" dirty="0">
              <a:ln w="0"/>
              <a:solidFill>
                <a:srgbClr val="B4DCFA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600" b="1" i="1" u="sng" spc="3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Стимулировать ребенка к саморазвитию и достижению целей.</a:t>
            </a:r>
          </a:p>
          <a:p>
            <a:r>
              <a:rPr lang="ru-RU" sz="1600" b="1" i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могут поддерживать интересы ребенка и помогать ему установить и добиться своих личных целей.</a:t>
            </a:r>
          </a:p>
          <a:p>
            <a:pPr>
              <a:buBlip>
                <a:blip r:embed="rId2"/>
              </a:buBlip>
            </a:pPr>
            <a:endParaRPr lang="ru-RU" sz="1600" b="1" i="1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spect="1" noChangeArrowheads="1"/>
          </p:cNvSpPr>
          <p:nvPr/>
        </p:nvSpPr>
        <p:spPr bwMode="auto">
          <a:xfrm>
            <a:off x="1266825" y="260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20247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Советы родителям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Когда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ребенок жалуется на неприятную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него ситуацию (драка, ссора), разберите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разъясняя ребенку правила общения, кто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 кто нет, последствия данного события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59" y="715923"/>
            <a:ext cx="290857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3982998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Можно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использовать следующую схему: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Когда ты (вы)…. (описание ситуации);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случиться что …(описание последствий для ребенка и окружения);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Лучше… (предлагается правильный и эффективный способ поведения).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Можно предложить детям побыть актерами, героями какой-то истории: Человеком-Пауком, спасателем, рыцарем. 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Только в этом случае ребенок активно включится в процесс, будет с интересом проигрывать различные роли.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387" y="188640"/>
            <a:ext cx="5840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01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202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u="sng" dirty="0">
              <a:solidFill>
                <a:srgbClr val="FF0000"/>
              </a:solidFill>
              <a:latin typeface="Times New Roman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</a:rPr>
              <a:t>Советы родителям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Одним важным моментом в процессе воспитания ребенка является умение его слушать и слышать.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Ребенок жалуется вам, что его обидели, оскорбили, ударили…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Что нужно сделать? - выслушать, без всяких советов, рекомендаций и наставлений.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Ребенок не за этим к вам идет. Ему нужна поддержка и понимание.</a:t>
            </a:r>
          </a:p>
          <a:p>
            <a:pPr lvl="0" algn="ctr"/>
            <a:r>
              <a:rPr lang="ru-RU" b="1" u="sng" dirty="0" smtClean="0">
                <a:solidFill>
                  <a:srgbClr val="C00000"/>
                </a:solidFill>
              </a:rPr>
              <a:t>Что </a:t>
            </a:r>
            <a:r>
              <a:rPr lang="ru-RU" b="1" u="sng" dirty="0">
                <a:solidFill>
                  <a:srgbClr val="C00000"/>
                </a:solidFill>
              </a:rPr>
              <a:t>значит активно слушать</a:t>
            </a:r>
            <a:r>
              <a:rPr lang="ru-RU" b="1" u="sng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Во всех случаях, когда ребенок расстроен, обижен, потерпел неудачу, когда ему больно, стыдно, страшно, когда с ним обошлись несправедливо, надо дать ему понять, что вы знаете о его переживании, «слышите» </a:t>
            </a:r>
            <a:r>
              <a:rPr lang="ru-RU" dirty="0" smtClean="0">
                <a:solidFill>
                  <a:srgbClr val="000000"/>
                </a:solidFill>
              </a:rPr>
              <a:t>его. 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этого лучше сказать, что именно по вашему впечатлению, чувствует сейчас ребенок. </a:t>
            </a:r>
            <a:endParaRPr lang="ru-RU" dirty="0" smtClean="0">
              <a:solidFill>
                <a:srgbClr val="000000"/>
              </a:solidFill>
            </a:endParaRP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Желательно </a:t>
            </a:r>
            <a:r>
              <a:rPr lang="ru-RU" dirty="0">
                <a:solidFill>
                  <a:srgbClr val="000000"/>
                </a:solidFill>
              </a:rPr>
              <a:t>назвать это его чувство или переживание.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Только после того, как ребенок все высказал и почувствовал вашу поддержку, понимание, можно обсуждать саму ситуацию, выяснять кто прав, кто </a:t>
            </a:r>
            <a:r>
              <a:rPr lang="ru-RU" dirty="0" smtClean="0">
                <a:solidFill>
                  <a:prstClr val="black"/>
                </a:solidFill>
              </a:rPr>
              <a:t>виноват, давать </a:t>
            </a:r>
            <a:r>
              <a:rPr lang="ru-RU" dirty="0">
                <a:solidFill>
                  <a:prstClr val="black"/>
                </a:solidFill>
              </a:rPr>
              <a:t>советы и наставления, как эффективно разрешать конфликтные ситуации.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Иначе </a:t>
            </a:r>
            <a:r>
              <a:rPr lang="ru-RU" dirty="0">
                <a:solidFill>
                  <a:prstClr val="black"/>
                </a:solidFill>
              </a:rPr>
              <a:t>ребенок сольет свое накопившееся напряжение и непонимание еще где-нибудь, возможно обидев кого-либо.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5779"/>
            <a:ext cx="1822771" cy="30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138" y="57510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условия предотвращения агрессивности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138" y="119675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ребенка условий жизни, при которых ему будут демонстрироваться образцы миролюбивого отношение между людьми и отсутствовать негативные примеры агрессивного  поведение взрослых;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ребенка в семье на принципах и сотрудничества;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родителей владеть собой.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723209" cy="278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92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448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ГКОУ «Специальная (коррекционная ) общеобразовательная школа –интернат №25»   ИНФОРМАЦИЯ ДЛЯ РОДИТЕЛЕЙ      </vt:lpstr>
      <vt:lpstr>Слайд 2</vt:lpstr>
      <vt:lpstr>КАКИЕ ПРОБЛЕМЫ  МОЖНО РЕШИТЬ ПРИ ЗНАНИИ  ПСИХОЛОГИИ?   </vt:lpstr>
      <vt:lpstr>Слайд 4</vt:lpstr>
      <vt:lpstr>Слайд 5</vt:lpstr>
      <vt:lpstr>Как родители могут помочь своему ребенку с помощью психологии?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«Специальная (коррекционная ) общеобразовательная школа –интернат №25»  «НЕДЕЛЯ ПСИХОЛОГИИ»  БЕСЕДА С РОДИТЕЛЯМИ</dc:title>
  <dc:creator>admin</dc:creator>
  <cp:lastModifiedBy>admin</cp:lastModifiedBy>
  <cp:revision>22</cp:revision>
  <dcterms:created xsi:type="dcterms:W3CDTF">2024-04-18T09:46:05Z</dcterms:created>
  <dcterms:modified xsi:type="dcterms:W3CDTF">2024-04-19T10:37:18Z</dcterms:modified>
</cp:coreProperties>
</file>