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1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3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27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476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9895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8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5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4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0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1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1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3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3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9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9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7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399F-B244-4354-9F08-985C5A5103A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187F56-2D3D-4529-B836-E7C7BCE89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15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0624" y="531128"/>
            <a:ext cx="6211229" cy="1646302"/>
          </a:xfrm>
        </p:spPr>
        <p:txBody>
          <a:bodyPr/>
          <a:lstStyle/>
          <a:p>
            <a:r>
              <a:rPr lang="ru-RU" dirty="0" smtClean="0"/>
              <a:t>Курасова  Татьяна Ивановна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0263" y="2397513"/>
            <a:ext cx="5493740" cy="3992136"/>
          </a:xfrm>
        </p:spPr>
        <p:txBody>
          <a:bodyPr/>
          <a:lstStyle/>
          <a:p>
            <a:r>
              <a:rPr lang="ru-RU" sz="2000" b="1" dirty="0" smtClean="0"/>
              <a:t>Классный руководитель 5а, 6а классов</a:t>
            </a:r>
          </a:p>
          <a:p>
            <a:r>
              <a:rPr lang="ru-RU" dirty="0" smtClean="0"/>
              <a:t>Учитель русского языка и литературы</a:t>
            </a:r>
          </a:p>
          <a:p>
            <a:r>
              <a:rPr lang="ru-RU" dirty="0" smtClean="0"/>
              <a:t>Высшая квалификационная категория</a:t>
            </a:r>
          </a:p>
          <a:p>
            <a:endParaRPr lang="ru-RU" dirty="0"/>
          </a:p>
          <a:p>
            <a:r>
              <a:rPr lang="ru-RU" sz="2000" dirty="0" smtClean="0"/>
              <a:t>ГКОУ «Специальная (коррекционная) общеобразовательная школа-интернат №25»</a:t>
            </a:r>
          </a:p>
          <a:p>
            <a:endParaRPr lang="ru-RU" dirty="0"/>
          </a:p>
          <a:p>
            <a:r>
              <a:rPr lang="ru-RU" dirty="0" smtClean="0"/>
              <a:t>С. Красногвардейское</a:t>
            </a:r>
          </a:p>
          <a:p>
            <a:r>
              <a:rPr lang="ru-RU" dirty="0" smtClean="0"/>
              <a:t>Ставропольский край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334">
            <a:off x="273456" y="593958"/>
            <a:ext cx="3338047" cy="459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0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"Изучение правил дорожного движения и профилактика дорожно-транспортного травматизма"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341" y="2532348"/>
            <a:ext cx="8831766" cy="37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Родительский всеобуч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"Союз школы и семьи"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/>
              <a:t>I</a:t>
            </a:r>
            <a:r>
              <a:rPr lang="ru-RU" u="sng" dirty="0"/>
              <a:t> четверть.</a:t>
            </a:r>
            <a:endParaRPr lang="ru-RU" dirty="0"/>
          </a:p>
          <a:p>
            <a:r>
              <a:rPr lang="ru-RU" i="1" dirty="0"/>
              <a:t>      </a:t>
            </a:r>
            <a:r>
              <a:rPr lang="ru-RU" dirty="0"/>
              <a:t>1. "Взрослый пешеход – пример для подражания ребёнка" (рекомендации для родителей</a:t>
            </a:r>
            <a:r>
              <a:rPr lang="ru-RU" dirty="0" smtClean="0"/>
              <a:t>)</a:t>
            </a:r>
            <a:r>
              <a:rPr lang="ru-RU" dirty="0"/>
              <a:t> </a:t>
            </a:r>
          </a:p>
          <a:p>
            <a:r>
              <a:rPr lang="en-US" u="sng" dirty="0"/>
              <a:t>II</a:t>
            </a:r>
            <a:r>
              <a:rPr lang="ru-RU" u="sng" dirty="0"/>
              <a:t> четверть.</a:t>
            </a:r>
            <a:endParaRPr lang="ru-RU" dirty="0"/>
          </a:p>
          <a:p>
            <a:pPr lvl="0"/>
            <a:r>
              <a:rPr lang="ru-RU" dirty="0"/>
              <a:t> "Знай и умей" (практикум для родителей совместно с медицинскими работниками по оказанию первой доврачебной помощи</a:t>
            </a:r>
            <a:r>
              <a:rPr lang="ru-RU" dirty="0" smtClean="0"/>
              <a:t>).</a:t>
            </a:r>
            <a:endParaRPr lang="ru-RU" dirty="0"/>
          </a:p>
          <a:p>
            <a:r>
              <a:rPr lang="en-US" dirty="0"/>
              <a:t>III</a:t>
            </a:r>
            <a:r>
              <a:rPr lang="ru-RU" dirty="0"/>
              <a:t> четверть.</a:t>
            </a:r>
          </a:p>
          <a:p>
            <a:r>
              <a:rPr lang="ru-RU" dirty="0"/>
              <a:t>     1. Оформление в родительских уголках информации на тему "Усиление контроля за играми детей в зимнее время</a:t>
            </a:r>
            <a:r>
              <a:rPr lang="ru-RU" dirty="0" smtClean="0"/>
              <a:t>".</a:t>
            </a:r>
            <a:endParaRPr lang="ru-RU" dirty="0"/>
          </a:p>
          <a:p>
            <a:r>
              <a:rPr lang="en-US" dirty="0"/>
              <a:t>IV</a:t>
            </a:r>
            <a:r>
              <a:rPr lang="ru-RU" dirty="0"/>
              <a:t> четверть.</a:t>
            </a:r>
          </a:p>
          <a:p>
            <a:r>
              <a:rPr lang="ru-RU" dirty="0"/>
              <a:t>    1. "Безопасность детей в период </a:t>
            </a:r>
            <a:r>
              <a:rPr lang="ru-RU" dirty="0" smtClean="0"/>
              <a:t> </a:t>
            </a:r>
            <a:r>
              <a:rPr lang="ru-RU" dirty="0"/>
              <a:t>летних каникул" (встреча – занятие  для детей и их  родителей с привлечением  сотрудников ГИБДД, отряда ЮИДД).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22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</a:t>
            </a:r>
            <a:r>
              <a:rPr lang="ru-RU" dirty="0" smtClean="0"/>
              <a:t>класса.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</a:t>
            </a:r>
            <a:r>
              <a:rPr lang="ru-RU" dirty="0" smtClean="0"/>
              <a:t>Серьёзно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Характерный тип мышления для класса – конкретно-понятийный. Доминирует наглядно-действенное и наглядно-образное мышление (все изучаемое нужно потрогать и увидеть).</a:t>
            </a:r>
          </a:p>
          <a:p>
            <a:r>
              <a:rPr lang="ru-RU" dirty="0"/>
              <a:t>Можно отметить, что не все дети с удовольствием выполняют поручения учителя: раздают тетради, поливают цветы, ответственно относятся к дежурству по классу.</a:t>
            </a:r>
          </a:p>
          <a:p>
            <a:r>
              <a:rPr lang="ru-RU" dirty="0"/>
              <a:t>Между обучающимися достаточно ровные, в целом бесконфликтные отношения.</a:t>
            </a:r>
          </a:p>
          <a:p>
            <a:r>
              <a:rPr lang="ru-RU" dirty="0"/>
              <a:t>Дети подвижны, шустры, импульсивны, жизнерадостны. Любят обучающиеся подвижные игры, активно принимают участие в подготовке и проведении праздников как внутри класса, так и в стенах школы.</a:t>
            </a:r>
          </a:p>
          <a:p>
            <a:r>
              <a:rPr lang="ru-RU" dirty="0"/>
              <a:t>Класс всегда участвует в общешкольных мероприятиях. Все дети класса вовлечены во внеурочную и внеклассную деятельность, принимают участие в школьных мероприятиях, а также посещают </a:t>
            </a:r>
            <a:r>
              <a:rPr lang="ru-RU" dirty="0" smtClean="0"/>
              <a:t>кружки </a:t>
            </a:r>
            <a:r>
              <a:rPr lang="ru-RU" dirty="0"/>
              <a:t>с учетом своих интересов. Все дети посещают занятия внеурочной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105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296">
            <a:off x="729378" y="1916847"/>
            <a:ext cx="2920781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05" y="247878"/>
            <a:ext cx="4974117" cy="6610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108">
            <a:off x="7872760" y="1717649"/>
            <a:ext cx="4473497" cy="427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83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характеристика класса…</a:t>
            </a:r>
            <a:br>
              <a:rPr lang="ru-RU" dirty="0" smtClean="0"/>
            </a:br>
            <a:r>
              <a:rPr lang="ru-RU" dirty="0" smtClean="0"/>
              <a:t>               … не очень серьёзно…!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37361"/>
            <a:ext cx="10215456" cy="478917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самая спокойная девочка в </a:t>
            </a:r>
            <a:r>
              <a:rPr lang="ru-RU" dirty="0" smtClean="0"/>
              <a:t>школе. </a:t>
            </a:r>
            <a:r>
              <a:rPr lang="ru-RU" dirty="0"/>
              <a:t>Её девиз: «Спокойствие, только спокойствие</a:t>
            </a:r>
            <a:r>
              <a:rPr lang="ru-RU" dirty="0" smtClean="0"/>
              <a:t>!» - это наша </a:t>
            </a:r>
            <a:r>
              <a:rPr lang="ru-RU" dirty="0" err="1" smtClean="0"/>
              <a:t>Залина</a:t>
            </a:r>
            <a:r>
              <a:rPr lang="ru-RU" dirty="0" smtClean="0"/>
              <a:t>!</a:t>
            </a:r>
          </a:p>
          <a:p>
            <a:r>
              <a:rPr lang="ru-RU" dirty="0"/>
              <a:t>самый оптимистичный мальчик в </a:t>
            </a:r>
            <a:r>
              <a:rPr lang="ru-RU" dirty="0" smtClean="0"/>
              <a:t>школе, </a:t>
            </a:r>
            <a:r>
              <a:rPr lang="ru-RU" dirty="0"/>
              <a:t>убеждён, что лучшее в его жизни ещё впереди</a:t>
            </a:r>
            <a:r>
              <a:rPr lang="ru-RU" dirty="0" smtClean="0"/>
              <a:t>! – это наш </a:t>
            </a:r>
            <a:r>
              <a:rPr lang="ru-RU" dirty="0" err="1" smtClean="0"/>
              <a:t>Камаль</a:t>
            </a:r>
            <a:r>
              <a:rPr lang="ru-RU" dirty="0" smtClean="0"/>
              <a:t>!</a:t>
            </a:r>
          </a:p>
          <a:p>
            <a:r>
              <a:rPr lang="ru-RU" dirty="0"/>
              <a:t>самый молчаливый мальчик в </a:t>
            </a:r>
            <a:r>
              <a:rPr lang="ru-RU" dirty="0" smtClean="0"/>
              <a:t>школе. Не </a:t>
            </a:r>
            <a:r>
              <a:rPr lang="ru-RU" dirty="0"/>
              <a:t>каждому учителю посчастливилось услышать его </a:t>
            </a:r>
            <a:r>
              <a:rPr lang="ru-RU" dirty="0" smtClean="0"/>
              <a:t>голос! – это наш Серёжа!</a:t>
            </a:r>
          </a:p>
          <a:p>
            <a:r>
              <a:rPr lang="ru-RU" dirty="0"/>
              <a:t>самый скромный мальчик в </a:t>
            </a:r>
            <a:r>
              <a:rPr lang="ru-RU" dirty="0" smtClean="0"/>
              <a:t>школе. </a:t>
            </a:r>
            <a:r>
              <a:rPr lang="ru-RU" dirty="0"/>
              <a:t>Только он всецело поглощен музыкой, которая является частью его жизни. </a:t>
            </a:r>
            <a:r>
              <a:rPr lang="ru-RU" dirty="0" smtClean="0"/>
              <a:t>- это наш Миша!</a:t>
            </a:r>
          </a:p>
          <a:p>
            <a:r>
              <a:rPr lang="ru-RU" dirty="0"/>
              <a:t>самая артистичная девочка в классе, звезда сцены, наш ответ </a:t>
            </a:r>
            <a:r>
              <a:rPr lang="ru-RU" dirty="0" smtClean="0"/>
              <a:t>Голливуду. – это наша </a:t>
            </a:r>
            <a:r>
              <a:rPr lang="ru-RU" dirty="0" err="1" smtClean="0"/>
              <a:t>Амели</a:t>
            </a:r>
            <a:r>
              <a:rPr lang="ru-RU" dirty="0" smtClean="0"/>
              <a:t>!</a:t>
            </a:r>
          </a:p>
          <a:p>
            <a:r>
              <a:rPr lang="ru-RU" dirty="0"/>
              <a:t>самый добрый мальчик в </a:t>
            </a:r>
            <a:r>
              <a:rPr lang="ru-RU" dirty="0" smtClean="0"/>
              <a:t>школе. </a:t>
            </a:r>
            <a:r>
              <a:rPr lang="ru-RU" dirty="0"/>
              <a:t>Ведь быть добрым к людям — это прекрасное наследие, которое нужно оставить и будущим поколениям </a:t>
            </a:r>
            <a:r>
              <a:rPr lang="ru-RU" dirty="0" smtClean="0"/>
              <a:t> - это наш Богдан!</a:t>
            </a:r>
          </a:p>
          <a:p>
            <a:r>
              <a:rPr lang="ru-RU" dirty="0"/>
              <a:t>самый надежный мальчик в классе. Всегда прилежно исполнит поручение одноклассника или учителя, всегда протянет руку </a:t>
            </a:r>
            <a:r>
              <a:rPr lang="ru-RU" dirty="0" smtClean="0"/>
              <a:t>помощи – это наш Илья!</a:t>
            </a:r>
          </a:p>
          <a:p>
            <a:r>
              <a:rPr lang="ru-RU" dirty="0"/>
              <a:t>самый спортивный мальчик в классе. Только он способен бороться с усталостью, преодолевать трудности и верно идти к победе</a:t>
            </a:r>
            <a:r>
              <a:rPr lang="ru-RU" dirty="0" smtClean="0"/>
              <a:t>. –это наш Дима!</a:t>
            </a:r>
          </a:p>
          <a:p>
            <a:r>
              <a:rPr lang="ru-RU" dirty="0" smtClean="0"/>
              <a:t>Самый обаятельный мальчик в школе. В него влюблены все девчонки младших классов. – это наш Яша!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33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158">
            <a:off x="228601" y="609600"/>
            <a:ext cx="3275038" cy="44881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6600">
            <a:off x="8002455" y="1438506"/>
            <a:ext cx="3914078" cy="52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2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 моих воспитанников!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3" y="2442117"/>
            <a:ext cx="2609447" cy="35887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1790">
            <a:off x="9282546" y="161833"/>
            <a:ext cx="2620728" cy="3604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38662" y="3628279"/>
            <a:ext cx="2719428" cy="37400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523">
            <a:off x="2878002" y="1634612"/>
            <a:ext cx="2883129" cy="3965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0568">
            <a:off x="6994041" y="1861333"/>
            <a:ext cx="2695345" cy="37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81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ещё немного из копилки успехов моих ребят!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67" y="1597393"/>
            <a:ext cx="282225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611">
            <a:off x="5819044" y="3266275"/>
            <a:ext cx="2489231" cy="3423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8254">
            <a:off x="573792" y="1953845"/>
            <a:ext cx="2606885" cy="3585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3302">
            <a:off x="8362119" y="1270000"/>
            <a:ext cx="3178432" cy="437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3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мой вклад в копилку наших достижений: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26" y="485874"/>
            <a:ext cx="2946768" cy="4052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68" y="3004634"/>
            <a:ext cx="3186858" cy="41559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4126"/>
            <a:ext cx="3128108" cy="430206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66" y="1683834"/>
            <a:ext cx="3141203" cy="4320079"/>
          </a:xfrm>
        </p:spPr>
      </p:pic>
    </p:spTree>
    <p:extLst>
      <p:ext uri="{BB962C8B-B14F-4D97-AF65-F5344CB8AC3E}">
        <p14:creationId xmlns:p14="http://schemas.microsoft.com/office/powerpoint/2010/main" val="412200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себе: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Общий педагогический стаж – 37 лет.</a:t>
            </a:r>
          </a:p>
          <a:p>
            <a:r>
              <a:rPr lang="ru-RU" dirty="0" smtClean="0"/>
              <a:t>Стаж работы в ГКОУ №25 – 14 лет.</a:t>
            </a:r>
          </a:p>
          <a:p>
            <a:r>
              <a:rPr lang="ru-RU" dirty="0" smtClean="0"/>
              <a:t>За годы работы в ГКОУ №25 – 3 выпуска самых лучших детей!</a:t>
            </a:r>
          </a:p>
          <a:p>
            <a:r>
              <a:rPr lang="ru-RU" dirty="0" smtClean="0"/>
              <a:t>5а – 6а –мой четвёртый набор!</a:t>
            </a:r>
          </a:p>
          <a:p>
            <a:r>
              <a:rPr lang="ru-RU" dirty="0" smtClean="0"/>
              <a:t>Моё кредо – КАЖДЫЙ РЕБЁНОК – ЛИЧНОСТЬ!!!</a:t>
            </a:r>
          </a:p>
          <a:p>
            <a:r>
              <a:rPr lang="ru-RU" dirty="0" smtClean="0"/>
              <a:t>Мой принцип – ДОВЕРИЕ.</a:t>
            </a:r>
          </a:p>
          <a:p>
            <a:r>
              <a:rPr lang="ru-RU" dirty="0" smtClean="0"/>
              <a:t>Моя цель – ВОСПИТАТЬ НАСТОЯЩЕГО ГРАЖДАНИНА НАШЕГО ОТЕЧЕСТВА.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8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ВОСПИТАТЕЛЬНОЙ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развитие личности, создание условий для самоопределения и социализации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среде.</a:t>
            </a:r>
          </a:p>
        </p:txBody>
      </p:sp>
    </p:spTree>
    <p:extLst>
      <p:ext uri="{BB962C8B-B14F-4D97-AF65-F5344CB8AC3E}">
        <p14:creationId xmlns:p14="http://schemas.microsoft.com/office/powerpoint/2010/main" val="143626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ВОСПИТАТЕЛЬНОЙ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усвоение </a:t>
            </a:r>
            <a:r>
              <a:rPr lang="ru-RU" sz="2400" dirty="0" smtClean="0"/>
              <a:t>обучающимися </a:t>
            </a:r>
            <a:r>
              <a:rPr lang="ru-RU" sz="2400" dirty="0"/>
              <a:t>знаний норм, духовно-нравственных ценностей, традиций, которые выработало российское общество (социально значимых знаний); формирование и развитие личностных отношений к этим нормам, ценностям, традициям (их освоение, принятие); приобретение соответствующего этим нормам, ценностям, традициям социокультурного опыта поведения, общения, межличностных и социальных отношений, применения полученных знаний; достижение личностных результатов освоения общеобразовательных программ в соответствии с ФГОС. </a:t>
            </a:r>
          </a:p>
        </p:txBody>
      </p:sp>
    </p:spTree>
    <p:extLst>
      <p:ext uri="{BB962C8B-B14F-4D97-AF65-F5344CB8AC3E}">
        <p14:creationId xmlns:p14="http://schemas.microsoft.com/office/powerpoint/2010/main" val="301539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Направления </a:t>
            </a:r>
            <a:r>
              <a:rPr lang="ru-RU" b="1" dirty="0" smtClean="0"/>
              <a:t>воспитания: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гражданское воспитание </a:t>
            </a:r>
            <a:endParaRPr lang="ru-RU" b="1" dirty="0" smtClean="0"/>
          </a:p>
          <a:p>
            <a:r>
              <a:rPr lang="ru-RU" b="1" dirty="0"/>
              <a:t>патриотическое воспитание </a:t>
            </a:r>
            <a:endParaRPr lang="ru-RU" b="1" dirty="0" smtClean="0"/>
          </a:p>
          <a:p>
            <a:r>
              <a:rPr lang="ru-RU" b="1" dirty="0"/>
              <a:t>духовно-нравственное воспитание </a:t>
            </a:r>
            <a:endParaRPr lang="ru-RU" b="1" dirty="0" smtClean="0"/>
          </a:p>
          <a:p>
            <a:r>
              <a:rPr lang="ru-RU" b="1" dirty="0"/>
              <a:t>эстетическое воспитание </a:t>
            </a:r>
            <a:endParaRPr lang="ru-RU" b="1" dirty="0" smtClean="0"/>
          </a:p>
          <a:p>
            <a:r>
              <a:rPr lang="ru-RU" b="1" dirty="0"/>
              <a:t>физическое воспитание</a:t>
            </a:r>
            <a:r>
              <a:rPr lang="ru-RU" dirty="0"/>
              <a:t>,</a:t>
            </a:r>
            <a:r>
              <a:rPr lang="ru-RU" b="1" dirty="0"/>
              <a:t> формирование культуры здорового образа жизни и эмоционального благополучия </a:t>
            </a:r>
            <a:endParaRPr lang="ru-RU" b="1" dirty="0" smtClean="0"/>
          </a:p>
          <a:p>
            <a:r>
              <a:rPr lang="ru-RU" b="1" dirty="0"/>
              <a:t>трудовое воспитание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/>
              <a:t>экологическое воспитание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/>
              <a:t>ценности научного познания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27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Циклограмма работы классного руководителя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u="sng" dirty="0" smtClean="0"/>
              <a:t>Ежедневно</a:t>
            </a:r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/>
              <a:t>Работа с опаздывающими и выяснение причин отсутствия учащихся.</a:t>
            </a:r>
          </a:p>
          <a:p>
            <a:pPr lvl="0"/>
            <a:r>
              <a:rPr lang="ru-RU" dirty="0"/>
              <a:t>Организация питания учащихся.</a:t>
            </a:r>
          </a:p>
          <a:p>
            <a:pPr lvl="0"/>
            <a:r>
              <a:rPr lang="ru-RU" dirty="0"/>
              <a:t>Организация дежурства в классном кабинете.</a:t>
            </a:r>
          </a:p>
          <a:p>
            <a:pPr lvl="0"/>
            <a:r>
              <a:rPr lang="ru-RU" dirty="0"/>
              <a:t>Индивидуальная работа с учащимися.</a:t>
            </a:r>
          </a:p>
          <a:p>
            <a:r>
              <a:rPr lang="ru-RU" b="1" i="1" u="sng" dirty="0" smtClean="0"/>
              <a:t>Еженедельно</a:t>
            </a:r>
            <a:endParaRPr lang="ru-RU" dirty="0"/>
          </a:p>
          <a:p>
            <a:pPr lvl="0"/>
            <a:r>
              <a:rPr lang="ru-RU" dirty="0"/>
              <a:t>Проверка дневников учащихся.</a:t>
            </a:r>
          </a:p>
          <a:p>
            <a:pPr lvl="0"/>
            <a:r>
              <a:rPr lang="ru-RU" dirty="0"/>
              <a:t>2.Проведение мероприятий в классе (по плану).</a:t>
            </a:r>
          </a:p>
          <a:p>
            <a:pPr lvl="0"/>
            <a:r>
              <a:rPr lang="ru-RU" dirty="0"/>
              <a:t>Работа с родителями (по ситуации).</a:t>
            </a:r>
          </a:p>
          <a:p>
            <a:pPr lvl="0"/>
            <a:r>
              <a:rPr lang="ru-RU" dirty="0"/>
              <a:t>Работа с учителями-предметниками (по ситуации).</a:t>
            </a:r>
          </a:p>
          <a:p>
            <a:pPr lvl="0"/>
            <a:r>
              <a:rPr lang="ru-RU" dirty="0"/>
              <a:t>Встреча со школьным врачом, медсестрой по справкам о болезни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83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Циклограмма работы классного руководителя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u="sng" dirty="0" smtClean="0"/>
              <a:t>Ежемесячно</a:t>
            </a:r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/>
              <a:t>Посещение уроков в своем классе.</a:t>
            </a:r>
          </a:p>
          <a:p>
            <a:pPr lvl="0"/>
            <a:r>
              <a:rPr lang="ru-RU" dirty="0"/>
              <a:t>Консультации у школьного психолога.</a:t>
            </a:r>
          </a:p>
          <a:p>
            <a:pPr lvl="0"/>
            <a:r>
              <a:rPr lang="ru-RU" dirty="0"/>
              <a:t>Сбор денег на питание</a:t>
            </a:r>
          </a:p>
          <a:p>
            <a:pPr lvl="0"/>
            <a:r>
              <a:rPr lang="ru-RU" dirty="0"/>
              <a:t>Встреча с родительским активом.</a:t>
            </a:r>
          </a:p>
          <a:p>
            <a:r>
              <a:rPr lang="ru-RU" b="1" i="1" u="sng" dirty="0"/>
              <a:t>Один раз в </a:t>
            </a:r>
            <a:r>
              <a:rPr lang="ru-RU" b="1" i="1" u="sng" dirty="0" smtClean="0"/>
              <a:t>четверть</a:t>
            </a:r>
            <a:r>
              <a:rPr lang="ru-RU" dirty="0"/>
              <a:t> </a:t>
            </a:r>
          </a:p>
          <a:p>
            <a:pPr lvl="0"/>
            <a:r>
              <a:rPr lang="ru-RU" dirty="0"/>
              <a:t>Оформление классного журнала по итогам четверти.</a:t>
            </a:r>
          </a:p>
          <a:p>
            <a:pPr lvl="0"/>
            <a:r>
              <a:rPr lang="ru-RU" dirty="0"/>
              <a:t>Семинар (учеба) классных руководителей.</a:t>
            </a:r>
          </a:p>
          <a:p>
            <a:pPr lvl="0"/>
            <a:r>
              <a:rPr lang="ru-RU" dirty="0"/>
              <a:t>Анализ выполнения плана работы за четверть, коррекция плана воспитательной</a:t>
            </a:r>
          </a:p>
          <a:p>
            <a:pPr lvl="0"/>
            <a:r>
              <a:rPr lang="ru-RU" dirty="0"/>
              <a:t>работы на новую четверть.</a:t>
            </a:r>
          </a:p>
          <a:p>
            <a:pPr lvl="0"/>
            <a:r>
              <a:rPr lang="ru-RU" dirty="0"/>
              <a:t>Проведение родительского собрания.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81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Циклограмма работы классного руководителя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/>
              <a:t>Один раз в год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lvl="0"/>
            <a:r>
              <a:rPr lang="ru-RU" dirty="0"/>
              <a:t>Проведение открытого мероприятия.</a:t>
            </a:r>
          </a:p>
          <a:p>
            <a:pPr lvl="0"/>
            <a:r>
              <a:rPr lang="ru-RU" dirty="0"/>
              <a:t>Оформление личных дел учащихся.</a:t>
            </a:r>
          </a:p>
          <a:p>
            <a:pPr lvl="0"/>
            <a:r>
              <a:rPr lang="ru-RU" dirty="0"/>
              <a:t>Анализ и составление плана работы класса.</a:t>
            </a:r>
          </a:p>
          <a:p>
            <a:pPr lvl="0"/>
            <a:r>
              <a:rPr lang="ru-RU" dirty="0"/>
              <a:t>Статистические данные класса (1 сентября).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11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753056"/>
              </p:ext>
            </p:extLst>
          </p:nvPr>
        </p:nvGraphicFramePr>
        <p:xfrm>
          <a:off x="925830" y="457199"/>
          <a:ext cx="9966960" cy="6089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740"/>
                <a:gridCol w="2491740"/>
                <a:gridCol w="2491740"/>
                <a:gridCol w="2491740"/>
              </a:tblGrid>
              <a:tr h="288610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Направление 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Дела, события, мероприятия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Ориентировочные </a:t>
                      </a:r>
                    </a:p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сроки проведения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Ответственные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</a:tr>
              <a:tr h="697659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Ключевые общешкольные дела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Урок доброты, приуроченный к Международному дню толерантности.  «Толерантность – путь к миру» 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10.11.23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кл.рук. Курасова Т.И.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</a:tr>
              <a:tr h="418595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Классное руководство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Оформление журнала учета занятий по ТБ, ПДД, внеурочной деятельности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кл.рук. Курасова Т.И.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</a:tr>
              <a:tr h="418595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Классный час по ПДД. «Правила пользования транспортом»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13.11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кл.рук. Курасова Т.И.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</a:tr>
              <a:tr h="418595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Классный час «Разговор о важном» Россия – взгляд в будущее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13.11.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кл.рук. Курасова Т.И.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</a:tr>
              <a:tr h="418595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Классный час «Разговор о важном»</a:t>
                      </a:r>
                    </a:p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День матери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20.11.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кл.рук. Курасова Т.И.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</a:tr>
              <a:tr h="279064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Классный час «Разговор о важном» Что такое Родина?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27.11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кл.рук. Курасова Т.И.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</a:tr>
              <a:tr h="279064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Профориентация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Беседа. «Как организовать свой досуг».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13.11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кл.рук.  Курасова Т.И.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</a:tr>
              <a:tr h="697659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Самоуправление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Помощь в работе актива класса.</a:t>
                      </a:r>
                    </a:p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Участие в олимпиаде по правилам дорожного движения.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 течение месяца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кл.рук. Курасова Т.И.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</a:tr>
              <a:tr h="144305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Внешкольные мероприятия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</a:tr>
              <a:tr h="418595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Работа с родителями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Педагогическое просвещение родителей по вопросам безопасности  «Союз школы и семьи»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 течение месяца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кл.рук. Курасова Т.И.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</a:tr>
              <a:tr h="418595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Педагогическое просвещение родителей по вопросам воспитания.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 течение месяца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кл.рук. Курасова Т.И., пед.-пс., соц.пед. Караулова Е.Н.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</a:tr>
              <a:tr h="279064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Индивидуальные консультации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 течение месяца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Классные руководители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</a:tr>
              <a:tr h="279064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Информационное оповещение через школьный сайт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 течение месяца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Заместитель директора по ВР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</a:tr>
              <a:tr h="577221"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Организация </a:t>
                      </a:r>
                    </a:p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предметно –</a:t>
                      </a:r>
                    </a:p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эстетической </a:t>
                      </a:r>
                    </a:p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среды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Выставка рисунков: «Зима идет».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В течение месяца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effectLst/>
                        </a:rPr>
                        <a:t>кл.рук</a:t>
                      </a:r>
                      <a:r>
                        <a:rPr lang="ru-RU" sz="600" dirty="0">
                          <a:effectLst/>
                        </a:rPr>
                        <a:t>. Курасова Т.И.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33" marR="34933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59449" y="70991"/>
            <a:ext cx="1806908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ноябрь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0053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</TotalTime>
  <Words>817</Words>
  <Application>Microsoft Office PowerPoint</Application>
  <PresentationFormat>Широкоэкранный</PresentationFormat>
  <Paragraphs>158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 3</vt:lpstr>
      <vt:lpstr>Грань</vt:lpstr>
      <vt:lpstr>Курасова  Татьяна Ивановна</vt:lpstr>
      <vt:lpstr>О себе:</vt:lpstr>
      <vt:lpstr>ЦЕЛЬ ВОСПИТАТЕЛЬНОЙ РАБОТЫ:</vt:lpstr>
      <vt:lpstr>ЗАДАЧИ ВОСПИТАТЕЛЬНОЙ РАБОТЫ:</vt:lpstr>
      <vt:lpstr>Направления воспитания: </vt:lpstr>
      <vt:lpstr>Циклограмма работы классного руководителя </vt:lpstr>
      <vt:lpstr>Циклограмма работы классного руководителя</vt:lpstr>
      <vt:lpstr>Циклограмма работы классного руководителя</vt:lpstr>
      <vt:lpstr>Презентация PowerPoint</vt:lpstr>
      <vt:lpstr>"Изучение правил дорожного движения и профилактика дорожно-транспортного травматизма" </vt:lpstr>
      <vt:lpstr>Родительский всеобуч "Союз школы и семьи" </vt:lpstr>
      <vt:lpstr>Характеристика класса.                  Серьёзно…</vt:lpstr>
      <vt:lpstr>Презентация PowerPoint</vt:lpstr>
      <vt:lpstr>И характеристика класса…                … не очень серьёзно…!           </vt:lpstr>
      <vt:lpstr>Презентация PowerPoint</vt:lpstr>
      <vt:lpstr>Достижения моих воспитанников!</vt:lpstr>
      <vt:lpstr>И ещё немного из копилки успехов моих ребят!</vt:lpstr>
      <vt:lpstr>И мой вклад в копилку наших достижений: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Курасова  Татьяна Ивановна</dc:title>
  <dc:creator>Татьяна</dc:creator>
  <cp:lastModifiedBy>Татьяна</cp:lastModifiedBy>
  <cp:revision>14</cp:revision>
  <dcterms:created xsi:type="dcterms:W3CDTF">2024-10-09T19:46:31Z</dcterms:created>
  <dcterms:modified xsi:type="dcterms:W3CDTF">2024-10-10T19:22:16Z</dcterms:modified>
</cp:coreProperties>
</file>