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15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108091E-28AE-49CA-8198-26B9AF0C13D6}" type="datetimeFigureOut">
              <a:rPr lang="ru-RU" smtClean="0"/>
              <a:t>21.04.2025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5D5E1F-B3BF-4B64-82A0-81FA24D7F225}" type="slidenum">
              <a:rPr lang="ru-RU" smtClean="0"/>
              <a:t>‹#›</a:t>
            </a:fld>
            <a:endParaRPr lang="ru-RU"/>
          </a:p>
        </p:txBody>
      </p:sp>
    </p:spTree>
    <p:extLst>
      <p:ext uri="{BB962C8B-B14F-4D97-AF65-F5344CB8AC3E}">
        <p14:creationId xmlns:p14="http://schemas.microsoft.com/office/powerpoint/2010/main" val="2928685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108091E-28AE-49CA-8198-26B9AF0C13D6}" type="datetimeFigureOut">
              <a:rPr lang="ru-RU" smtClean="0"/>
              <a:t>21.04.2025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5D5E1F-B3BF-4B64-82A0-81FA24D7F225}" type="slidenum">
              <a:rPr lang="ru-RU" smtClean="0"/>
              <a:t>‹#›</a:t>
            </a:fld>
            <a:endParaRPr lang="ru-RU"/>
          </a:p>
        </p:txBody>
      </p:sp>
    </p:spTree>
    <p:extLst>
      <p:ext uri="{BB962C8B-B14F-4D97-AF65-F5344CB8AC3E}">
        <p14:creationId xmlns:p14="http://schemas.microsoft.com/office/powerpoint/2010/main" val="4242063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108091E-28AE-49CA-8198-26B9AF0C13D6}" type="datetimeFigureOut">
              <a:rPr lang="ru-RU" smtClean="0"/>
              <a:t>21.04.2025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5D5E1F-B3BF-4B64-82A0-81FA24D7F225}" type="slidenum">
              <a:rPr lang="ru-RU" smtClean="0"/>
              <a:t>‹#›</a:t>
            </a:fld>
            <a:endParaRPr lang="ru-RU"/>
          </a:p>
        </p:txBody>
      </p:sp>
    </p:spTree>
    <p:extLst>
      <p:ext uri="{BB962C8B-B14F-4D97-AF65-F5344CB8AC3E}">
        <p14:creationId xmlns:p14="http://schemas.microsoft.com/office/powerpoint/2010/main" val="362222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108091E-28AE-49CA-8198-26B9AF0C13D6}" type="datetimeFigureOut">
              <a:rPr lang="ru-RU" smtClean="0"/>
              <a:t>21.04.2025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5D5E1F-B3BF-4B64-82A0-81FA24D7F225}" type="slidenum">
              <a:rPr lang="ru-RU" smtClean="0"/>
              <a:t>‹#›</a:t>
            </a:fld>
            <a:endParaRPr lang="ru-RU"/>
          </a:p>
        </p:txBody>
      </p:sp>
    </p:spTree>
    <p:extLst>
      <p:ext uri="{BB962C8B-B14F-4D97-AF65-F5344CB8AC3E}">
        <p14:creationId xmlns:p14="http://schemas.microsoft.com/office/powerpoint/2010/main" val="577484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108091E-28AE-49CA-8198-26B9AF0C13D6}" type="datetimeFigureOut">
              <a:rPr lang="ru-RU" smtClean="0"/>
              <a:t>21.04.2025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5D5E1F-B3BF-4B64-82A0-81FA24D7F225}" type="slidenum">
              <a:rPr lang="ru-RU" smtClean="0"/>
              <a:t>‹#›</a:t>
            </a:fld>
            <a:endParaRPr lang="ru-RU"/>
          </a:p>
        </p:txBody>
      </p:sp>
    </p:spTree>
    <p:extLst>
      <p:ext uri="{BB962C8B-B14F-4D97-AF65-F5344CB8AC3E}">
        <p14:creationId xmlns:p14="http://schemas.microsoft.com/office/powerpoint/2010/main" val="1778807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108091E-28AE-49CA-8198-26B9AF0C13D6}" type="datetimeFigureOut">
              <a:rPr lang="ru-RU" smtClean="0"/>
              <a:t>21.04.2025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5D5E1F-B3BF-4B64-82A0-81FA24D7F225}" type="slidenum">
              <a:rPr lang="ru-RU" smtClean="0"/>
              <a:t>‹#›</a:t>
            </a:fld>
            <a:endParaRPr lang="ru-RU"/>
          </a:p>
        </p:txBody>
      </p:sp>
    </p:spTree>
    <p:extLst>
      <p:ext uri="{BB962C8B-B14F-4D97-AF65-F5344CB8AC3E}">
        <p14:creationId xmlns:p14="http://schemas.microsoft.com/office/powerpoint/2010/main" val="3630566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108091E-28AE-49CA-8198-26B9AF0C13D6}" type="datetimeFigureOut">
              <a:rPr lang="ru-RU" smtClean="0"/>
              <a:t>21.04.2025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E5D5E1F-B3BF-4B64-82A0-81FA24D7F225}" type="slidenum">
              <a:rPr lang="ru-RU" smtClean="0"/>
              <a:t>‹#›</a:t>
            </a:fld>
            <a:endParaRPr lang="ru-RU"/>
          </a:p>
        </p:txBody>
      </p:sp>
    </p:spTree>
    <p:extLst>
      <p:ext uri="{BB962C8B-B14F-4D97-AF65-F5344CB8AC3E}">
        <p14:creationId xmlns:p14="http://schemas.microsoft.com/office/powerpoint/2010/main" val="855017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108091E-28AE-49CA-8198-26B9AF0C13D6}" type="datetimeFigureOut">
              <a:rPr lang="ru-RU" smtClean="0"/>
              <a:t>21.04.2025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E5D5E1F-B3BF-4B64-82A0-81FA24D7F225}" type="slidenum">
              <a:rPr lang="ru-RU" smtClean="0"/>
              <a:t>‹#›</a:t>
            </a:fld>
            <a:endParaRPr lang="ru-RU"/>
          </a:p>
        </p:txBody>
      </p:sp>
    </p:spTree>
    <p:extLst>
      <p:ext uri="{BB962C8B-B14F-4D97-AF65-F5344CB8AC3E}">
        <p14:creationId xmlns:p14="http://schemas.microsoft.com/office/powerpoint/2010/main" val="111657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108091E-28AE-49CA-8198-26B9AF0C13D6}" type="datetimeFigureOut">
              <a:rPr lang="ru-RU" smtClean="0"/>
              <a:t>21.04.2025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E5D5E1F-B3BF-4B64-82A0-81FA24D7F225}" type="slidenum">
              <a:rPr lang="ru-RU" smtClean="0"/>
              <a:t>‹#›</a:t>
            </a:fld>
            <a:endParaRPr lang="ru-RU"/>
          </a:p>
        </p:txBody>
      </p:sp>
    </p:spTree>
    <p:extLst>
      <p:ext uri="{BB962C8B-B14F-4D97-AF65-F5344CB8AC3E}">
        <p14:creationId xmlns:p14="http://schemas.microsoft.com/office/powerpoint/2010/main" val="73219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108091E-28AE-49CA-8198-26B9AF0C13D6}" type="datetimeFigureOut">
              <a:rPr lang="ru-RU" smtClean="0"/>
              <a:t>21.04.2025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5D5E1F-B3BF-4B64-82A0-81FA24D7F225}" type="slidenum">
              <a:rPr lang="ru-RU" smtClean="0"/>
              <a:t>‹#›</a:t>
            </a:fld>
            <a:endParaRPr lang="ru-RU"/>
          </a:p>
        </p:txBody>
      </p:sp>
    </p:spTree>
    <p:extLst>
      <p:ext uri="{BB962C8B-B14F-4D97-AF65-F5344CB8AC3E}">
        <p14:creationId xmlns:p14="http://schemas.microsoft.com/office/powerpoint/2010/main" val="628323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108091E-28AE-49CA-8198-26B9AF0C13D6}" type="datetimeFigureOut">
              <a:rPr lang="ru-RU" smtClean="0"/>
              <a:t>21.04.2025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5D5E1F-B3BF-4B64-82A0-81FA24D7F225}" type="slidenum">
              <a:rPr lang="ru-RU" smtClean="0"/>
              <a:t>‹#›</a:t>
            </a:fld>
            <a:endParaRPr lang="ru-RU"/>
          </a:p>
        </p:txBody>
      </p:sp>
    </p:spTree>
    <p:extLst>
      <p:ext uri="{BB962C8B-B14F-4D97-AF65-F5344CB8AC3E}">
        <p14:creationId xmlns:p14="http://schemas.microsoft.com/office/powerpoint/2010/main" val="243991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08091E-28AE-49CA-8198-26B9AF0C13D6}" type="datetimeFigureOut">
              <a:rPr lang="ru-RU" smtClean="0"/>
              <a:t>21.04.2025</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5D5E1F-B3BF-4B64-82A0-81FA24D7F225}" type="slidenum">
              <a:rPr lang="ru-RU" smtClean="0"/>
              <a:t>‹#›</a:t>
            </a:fld>
            <a:endParaRPr lang="ru-RU"/>
          </a:p>
        </p:txBody>
      </p:sp>
    </p:spTree>
    <p:extLst>
      <p:ext uri="{BB962C8B-B14F-4D97-AF65-F5344CB8AC3E}">
        <p14:creationId xmlns:p14="http://schemas.microsoft.com/office/powerpoint/2010/main" val="1088096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3738" y="2286000"/>
            <a:ext cx="5448300" cy="4086225"/>
          </a:xfrm>
          <a:prstGeom prst="rect">
            <a:avLst/>
          </a:prstGeom>
        </p:spPr>
      </p:pic>
      <p:sp>
        <p:nvSpPr>
          <p:cNvPr id="3" name="Прямоугольник 2"/>
          <p:cNvSpPr/>
          <p:nvPr/>
        </p:nvSpPr>
        <p:spPr>
          <a:xfrm>
            <a:off x="185738" y="151746"/>
            <a:ext cx="11872911" cy="1862048"/>
          </a:xfrm>
          <a:prstGeom prst="rect">
            <a:avLst/>
          </a:prstGeom>
        </p:spPr>
        <p:txBody>
          <a:bodyPr wrap="square">
            <a:spAutoFit/>
          </a:bodyPr>
          <a:lstStyle/>
          <a:p>
            <a:pPr algn="ctr">
              <a:lnSpc>
                <a:spcPct val="115000"/>
              </a:lnSpc>
              <a:spcAft>
                <a:spcPts val="1000"/>
              </a:spcAft>
            </a:pPr>
            <a:r>
              <a:rPr lang="ru-RU" sz="10000" b="1" dirty="0">
                <a:solidFill>
                  <a:srgbClr val="C55A11"/>
                </a:solidFill>
                <a:effectLst>
                  <a:reflection blurRad="6350" stA="53000" endA="300" endPos="35500" dir="5400000" sy="-90000" algn="bl"/>
                </a:effectLst>
                <a:latin typeface="Calibri" panose="020F0502020204030204" pitchFamily="34" charset="0"/>
                <a:ea typeface="Calibri" panose="020F0502020204030204" pitchFamily="34" charset="0"/>
                <a:cs typeface="Times New Roman" panose="02020603050405020304" pitchFamily="18" charset="0"/>
              </a:rPr>
              <a:t>Химия для Победы</a:t>
            </a:r>
            <a:endParaRPr lang="ru-RU" sz="10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503969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8206" y="589514"/>
            <a:ext cx="11090787" cy="2879058"/>
          </a:xfrm>
          <a:prstGeom prst="rect">
            <a:avLst/>
          </a:prstGeom>
        </p:spPr>
        <p:txBody>
          <a:bodyPr wrap="square">
            <a:spAutoFit/>
          </a:bodyPr>
          <a:lstStyle/>
          <a:p>
            <a:pPr indent="450215" algn="just">
              <a:lnSpc>
                <a:spcPct val="115000"/>
              </a:lnSpc>
              <a:spcAft>
                <a:spcPts val="0"/>
              </a:spcAft>
            </a:pPr>
            <a:r>
              <a:rPr lang="ru-RU" sz="4000" b="1" i="1" dirty="0">
                <a:latin typeface="Times New Roman" panose="02020603050405020304" pitchFamily="18" charset="0"/>
                <a:ea typeface="Calibri" panose="020F0502020204030204" pitchFamily="34" charset="0"/>
                <a:cs typeface="Times New Roman" panose="02020603050405020304" pitchFamily="18" charset="0"/>
              </a:rPr>
              <a:t>Вопрос 5. (Блиц)</a:t>
            </a:r>
            <a:endParaRPr lang="ru-RU"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4000" dirty="0">
                <a:latin typeface="Times New Roman" panose="02020603050405020304" pitchFamily="18" charset="0"/>
                <a:ea typeface="Calibri" panose="020F0502020204030204" pitchFamily="34" charset="0"/>
                <a:cs typeface="Times New Roman" panose="02020603050405020304" pitchFamily="18" charset="0"/>
              </a:rPr>
              <a:t>1)   Этот металл называют «крылатым». Каково основное предназначение этого металла во время войны?</a:t>
            </a:r>
            <a:endParaRPr lang="ru-RU"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898228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9100" y="455512"/>
            <a:ext cx="6096000" cy="3675686"/>
          </a:xfrm>
          <a:prstGeom prst="rect">
            <a:avLst/>
          </a:prstGeom>
        </p:spPr>
        <p:txBody>
          <a:bodyPr>
            <a:spAutoFit/>
          </a:bodyPr>
          <a:lstStyle/>
          <a:p>
            <a:pPr algn="just">
              <a:lnSpc>
                <a:spcPct val="115000"/>
              </a:lnSpc>
              <a:spcAft>
                <a:spcPts val="0"/>
              </a:spcAft>
            </a:pPr>
            <a:r>
              <a:rPr lang="ru-RU" sz="3600" b="1" i="1" dirty="0">
                <a:latin typeface="Corbel" panose="020B0503020204020204" pitchFamily="34" charset="0"/>
                <a:ea typeface="Calibri" panose="020F0502020204030204" pitchFamily="34" charset="0"/>
                <a:cs typeface="Times New Roman" panose="02020603050405020304" pitchFamily="18" charset="0"/>
              </a:rPr>
              <a:t>Ответ: это алюминий. </a:t>
            </a:r>
            <a:endParaRPr lang="ru-RU" sz="3600" b="1" i="1" dirty="0" smtClean="0">
              <a:latin typeface="Corbel" panose="020B050302020402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Его </a:t>
            </a:r>
            <a:r>
              <a:rPr lang="ru-RU" sz="2400" dirty="0">
                <a:latin typeface="Times New Roman" panose="02020603050405020304" pitchFamily="18" charset="0"/>
                <a:ea typeface="Calibri" panose="020F0502020204030204" pitchFamily="34" charset="0"/>
                <a:cs typeface="Times New Roman" panose="02020603050405020304" pitchFamily="18" charset="0"/>
              </a:rPr>
              <a:t>называют «крылатым» потому что используют в самолетостроении. В годы войны был разработан непрерывный способ производства литой алюминиевой проволоки диаметром до 9 мм. Она применялась, в том числе, в госпиталях для лечения челюстно-лицевых переломов.</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Рисунок 2"/>
          <p:cNvPicPr/>
          <p:nvPr/>
        </p:nvPicPr>
        <p:blipFill>
          <a:blip r:embed="rId2">
            <a:extLst>
              <a:ext uri="{28A0092B-C50C-407E-A947-70E740481C1C}">
                <a14:useLocalDpi xmlns:a14="http://schemas.microsoft.com/office/drawing/2010/main" val="0"/>
              </a:ext>
            </a:extLst>
          </a:blip>
          <a:stretch>
            <a:fillRect/>
          </a:stretch>
        </p:blipFill>
        <p:spPr>
          <a:xfrm>
            <a:off x="6772275" y="3143251"/>
            <a:ext cx="5162551" cy="343217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6372387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11162" y="672088"/>
            <a:ext cx="10456606" cy="2215991"/>
          </a:xfrm>
          <a:prstGeom prst="rect">
            <a:avLst/>
          </a:prstGeom>
        </p:spPr>
        <p:txBody>
          <a:bodyPr wrap="square">
            <a:spAutoFit/>
          </a:bodyPr>
          <a:lstStyle/>
          <a:p>
            <a:pPr algn="just">
              <a:lnSpc>
                <a:spcPct val="115000"/>
              </a:lnSpc>
            </a:pPr>
            <a:r>
              <a:rPr lang="ru-RU" sz="4000" b="1" i="1" dirty="0">
                <a:latin typeface="Times New Roman" panose="02020603050405020304" pitchFamily="18" charset="0"/>
                <a:cs typeface="Times New Roman" panose="02020603050405020304" pitchFamily="18" charset="0"/>
              </a:rPr>
              <a:t>Вопрос 5. (Блиц)</a:t>
            </a:r>
            <a:endParaRPr lang="ru-RU" sz="4000" dirty="0">
              <a:latin typeface="Times New Roman" panose="02020603050405020304" pitchFamily="18" charset="0"/>
              <a:cs typeface="Times New Roman" panose="02020603050405020304" pitchFamily="18" charset="0"/>
            </a:endParaRPr>
          </a:p>
          <a:p>
            <a:pPr algn="just">
              <a:lnSpc>
                <a:spcPct val="115000"/>
              </a:lnSpc>
              <a:spcAft>
                <a:spcPts val="0"/>
              </a:spcAft>
            </a:pPr>
            <a:r>
              <a:rPr lang="ru-RU" sz="4000" dirty="0" smtClean="0">
                <a:latin typeface="Times New Roman" panose="02020603050405020304" pitchFamily="18" charset="0"/>
                <a:ea typeface="Calibri" panose="020F0502020204030204" pitchFamily="34" charset="0"/>
                <a:cs typeface="Times New Roman" panose="02020603050405020304" pitchFamily="18" charset="0"/>
              </a:rPr>
              <a:t>2</a:t>
            </a:r>
            <a:r>
              <a:rPr lang="ru-RU" sz="4000" dirty="0">
                <a:latin typeface="Times New Roman" panose="02020603050405020304" pitchFamily="18" charset="0"/>
                <a:ea typeface="Calibri" panose="020F0502020204030204" pitchFamily="34" charset="0"/>
                <a:cs typeface="Times New Roman" panose="02020603050405020304" pitchFamily="18" charset="0"/>
              </a:rPr>
              <a:t>)    Какой неметалл является основой производства стекла?</a:t>
            </a:r>
            <a:endParaRPr lang="ru-RU"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966607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90562" y="1004773"/>
            <a:ext cx="6453188" cy="3348609"/>
          </a:xfrm>
          <a:prstGeom prst="rect">
            <a:avLst/>
          </a:prstGeom>
        </p:spPr>
        <p:txBody>
          <a:bodyPr wrap="square">
            <a:spAutoFit/>
          </a:bodyPr>
          <a:lstStyle/>
          <a:p>
            <a:pPr algn="just">
              <a:lnSpc>
                <a:spcPct val="115000"/>
              </a:lnSpc>
              <a:spcAft>
                <a:spcPts val="0"/>
              </a:spcAft>
            </a:pPr>
            <a:r>
              <a:rPr lang="ru-RU" sz="3600" b="1" i="1" dirty="0">
                <a:latin typeface="Corbel" panose="020B0503020204020204" pitchFamily="34" charset="0"/>
                <a:ea typeface="Calibri" panose="020F0502020204030204" pitchFamily="34" charset="0"/>
                <a:cs typeface="Times New Roman" panose="02020603050405020304" pitchFamily="18" charset="0"/>
              </a:rPr>
              <a:t>Ответ: </a:t>
            </a:r>
            <a:r>
              <a:rPr lang="ru-RU" sz="3600" b="1" i="1" dirty="0" smtClean="0">
                <a:latin typeface="Corbel" panose="020B0503020204020204" pitchFamily="34" charset="0"/>
                <a:ea typeface="Calibri" panose="020F0502020204030204" pitchFamily="34" charset="0"/>
                <a:cs typeface="Times New Roman" panose="02020603050405020304" pitchFamily="18" charset="0"/>
              </a:rPr>
              <a:t>кремний. </a:t>
            </a:r>
          </a:p>
          <a:p>
            <a:pPr algn="just">
              <a:lnSpc>
                <a:spcPct val="115000"/>
              </a:lnSpc>
              <a:spcAft>
                <a:spcPts val="0"/>
              </a:spcAft>
            </a:pPr>
            <a:endParaRPr lang="ru-RU" sz="3600" b="1" i="1" dirty="0" smtClean="0">
              <a:latin typeface="Corbel" panose="020B050302020402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2800" b="1" dirty="0" smtClean="0">
                <a:latin typeface="Corbel" panose="020B0503020204020204" pitchFamily="34" charset="0"/>
                <a:ea typeface="Calibri" panose="020F0502020204030204" pitchFamily="34" charset="0"/>
                <a:cs typeface="Times New Roman" panose="02020603050405020304" pitchFamily="18" charset="0"/>
              </a:rPr>
              <a:t>Кремний - </a:t>
            </a:r>
            <a:r>
              <a:rPr lang="ru-RU" sz="2800" dirty="0" smtClean="0">
                <a:latin typeface="Corbel" panose="020B0503020204020204" pitchFamily="34" charset="0"/>
                <a:ea typeface="Calibri" panose="020F0502020204030204" pitchFamily="34" charset="0"/>
                <a:cs typeface="Times New Roman" panose="02020603050405020304" pitchFamily="18" charset="0"/>
              </a:rPr>
              <a:t>основа </a:t>
            </a:r>
            <a:r>
              <a:rPr lang="ru-RU" sz="2800" dirty="0">
                <a:latin typeface="Corbel" panose="020B0503020204020204" pitchFamily="34" charset="0"/>
                <a:ea typeface="Calibri" panose="020F0502020204030204" pitchFamily="34" charset="0"/>
                <a:cs typeface="Times New Roman" panose="02020603050405020304" pitchFamily="18" charset="0"/>
              </a:rPr>
              <a:t>производства стекла, которое использовалось для различных оптических приборов (бинокли, перископы, прожекторы, прицелы). </a:t>
            </a:r>
            <a:endParaRPr lang="ru-RU" sz="2800" dirty="0">
              <a:effectLst/>
              <a:latin typeface="Corbel" panose="020B050302020402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5724" y="2305881"/>
            <a:ext cx="4224338" cy="4206362"/>
          </a:xfrm>
          <a:prstGeom prst="rect">
            <a:avLst/>
          </a:prstGeom>
        </p:spPr>
      </p:pic>
    </p:spTree>
    <p:extLst>
      <p:ext uri="{BB962C8B-B14F-4D97-AF65-F5344CB8AC3E}">
        <p14:creationId xmlns:p14="http://schemas.microsoft.com/office/powerpoint/2010/main" val="7888193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707923" y="303378"/>
            <a:ext cx="10500851" cy="6048451"/>
          </a:xfrm>
          <a:prstGeom prst="rect">
            <a:avLst/>
          </a:prstGeom>
        </p:spPr>
        <p:txBody>
          <a:bodyPr wrap="square">
            <a:spAutoFit/>
          </a:bodyPr>
          <a:lstStyle/>
          <a:p>
            <a:pPr algn="just">
              <a:lnSpc>
                <a:spcPct val="115000"/>
              </a:lnSpc>
            </a:pPr>
            <a:r>
              <a:rPr lang="ru-RU" sz="4000" b="1" i="1" dirty="0">
                <a:latin typeface="Times New Roman" panose="02020603050405020304" pitchFamily="18" charset="0"/>
                <a:cs typeface="Times New Roman" panose="02020603050405020304" pitchFamily="18" charset="0"/>
              </a:rPr>
              <a:t>Вопрос 5. (Блиц</a:t>
            </a:r>
            <a:r>
              <a:rPr lang="ru-RU" sz="4000" b="1" i="1" dirty="0" smtClean="0">
                <a:latin typeface="Times New Roman" panose="02020603050405020304" pitchFamily="18" charset="0"/>
                <a:cs typeface="Times New Roman" panose="02020603050405020304" pitchFamily="18" charset="0"/>
              </a:rPr>
              <a:t>)</a:t>
            </a:r>
          </a:p>
          <a:p>
            <a:pPr algn="just">
              <a:lnSpc>
                <a:spcPct val="115000"/>
              </a:lnSpc>
            </a:pPr>
            <a:r>
              <a:rPr lang="ru-RU" sz="4000" dirty="0" smtClean="0"/>
              <a:t> </a:t>
            </a:r>
            <a:r>
              <a:rPr lang="ru-RU" sz="4000" dirty="0"/>
              <a:t>3</a:t>
            </a:r>
            <a:r>
              <a:rPr lang="ru-RU" sz="4000" dirty="0">
                <a:latin typeface="Times New Roman" panose="02020603050405020304" pitchFamily="18" charset="0"/>
                <a:cs typeface="Times New Roman" panose="02020603050405020304" pitchFamily="18" charset="0"/>
              </a:rPr>
              <a:t>)     Какие металлы лежали в основе производства бомб, которые были </a:t>
            </a:r>
            <a:r>
              <a:rPr lang="ru-RU" sz="4000" dirty="0" smtClean="0">
                <a:latin typeface="Times New Roman" panose="02020603050405020304" pitchFamily="18" charset="0"/>
                <a:cs typeface="Times New Roman" panose="02020603050405020304" pitchFamily="18" charset="0"/>
              </a:rPr>
              <a:t>изготовлены </a:t>
            </a:r>
            <a:r>
              <a:rPr lang="ru-RU" sz="4000" dirty="0">
                <a:latin typeface="Times New Roman" panose="02020603050405020304" pitchFamily="18" charset="0"/>
                <a:cs typeface="Times New Roman" panose="02020603050405020304" pitchFamily="18" charset="0"/>
              </a:rPr>
              <a:t>в США 6,9 августа 1945 г. и сброшены на Хиросиму и Нагасаки. Их взрыв повлек за собой десятки тысяч смертей и сотни тысяч тяжелых увечий. Последствия взрыва сказываются и сейчас на новых поколениях.</a:t>
            </a:r>
          </a:p>
          <a:p>
            <a:pPr algn="just">
              <a:lnSpc>
                <a:spcPct val="115000"/>
              </a:lnSpc>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02800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3736" y="500063"/>
            <a:ext cx="6096000" cy="2569934"/>
          </a:xfrm>
          <a:prstGeom prst="rect">
            <a:avLst/>
          </a:prstGeom>
        </p:spPr>
        <p:txBody>
          <a:bodyPr>
            <a:spAutoFit/>
          </a:bodyPr>
          <a:lstStyle/>
          <a:p>
            <a:pPr algn="just">
              <a:lnSpc>
                <a:spcPct val="115000"/>
              </a:lnSpc>
              <a:spcAft>
                <a:spcPts val="0"/>
              </a:spcAft>
            </a:pPr>
            <a:r>
              <a:rPr lang="ru-RU" sz="2800" b="1" i="1" dirty="0">
                <a:solidFill>
                  <a:srgbClr val="000000"/>
                </a:solidFill>
                <a:latin typeface="Corbel" panose="020B0503020204020204" pitchFamily="34" charset="0"/>
                <a:ea typeface="Calibri" panose="020F0502020204030204" pitchFamily="34" charset="0"/>
                <a:cs typeface="Times New Roman" panose="02020603050405020304" pitchFamily="18" charset="0"/>
              </a:rPr>
              <a:t>Ответ: Радиоактивные  </a:t>
            </a:r>
            <a:r>
              <a:rPr lang="ru-RU" sz="2800" b="1" i="1" dirty="0" smtClean="0">
                <a:solidFill>
                  <a:srgbClr val="000000"/>
                </a:solidFill>
                <a:latin typeface="Corbel" panose="020B0503020204020204" pitchFamily="34" charset="0"/>
                <a:ea typeface="Calibri" panose="020F0502020204030204" pitchFamily="34" charset="0"/>
                <a:cs typeface="Times New Roman" panose="02020603050405020304" pitchFamily="18" charset="0"/>
              </a:rPr>
              <a:t>элементы.</a:t>
            </a:r>
          </a:p>
          <a:p>
            <a:pPr algn="just">
              <a:lnSpc>
                <a:spcPct val="115000"/>
              </a:lnSpc>
              <a:spcAft>
                <a:spcPts val="0"/>
              </a:spcAft>
            </a:pPr>
            <a:r>
              <a:rPr lang="ru-RU" sz="2800" dirty="0" smtClean="0">
                <a:solidFill>
                  <a:srgbClr val="000000"/>
                </a:solidFill>
                <a:latin typeface="Corbel" panose="020B0503020204020204" pitchFamily="34" charset="0"/>
                <a:ea typeface="Calibri" panose="020F0502020204030204" pitchFamily="34" charset="0"/>
                <a:cs typeface="Times New Roman" panose="02020603050405020304" pitchFamily="18" charset="0"/>
              </a:rPr>
              <a:t>Плутоний</a:t>
            </a:r>
            <a:r>
              <a:rPr lang="ru-RU" sz="2800" b="1" i="1" dirty="0">
                <a:solidFill>
                  <a:srgbClr val="000000"/>
                </a:solidFill>
                <a:latin typeface="Corbel" panose="020B0503020204020204" pitchFamily="34" charset="0"/>
                <a:ea typeface="Calibri" panose="020F0502020204030204" pitchFamily="34" charset="0"/>
                <a:cs typeface="Times New Roman" panose="02020603050405020304" pitchFamily="18" charset="0"/>
              </a:rPr>
              <a:t> </a:t>
            </a:r>
            <a:r>
              <a:rPr lang="ru-RU" sz="2800" b="1" i="1" dirty="0" smtClean="0">
                <a:solidFill>
                  <a:srgbClr val="000000"/>
                </a:solidFill>
                <a:latin typeface="Corbel" panose="020B0503020204020204" pitchFamily="34" charset="0"/>
                <a:ea typeface="Calibri" panose="020F0502020204030204" pitchFamily="34" charset="0"/>
                <a:cs typeface="Times New Roman" panose="02020603050405020304" pitchFamily="18" charset="0"/>
              </a:rPr>
              <a:t>   </a:t>
            </a:r>
            <a:r>
              <a:rPr lang="ru-RU" sz="2800" baseline="30000" dirty="0" smtClean="0">
                <a:solidFill>
                  <a:srgbClr val="000000"/>
                </a:solidFill>
                <a:latin typeface="Corbel" panose="020B0503020204020204" pitchFamily="34" charset="0"/>
                <a:ea typeface="Calibri" panose="020F0502020204030204" pitchFamily="34" charset="0"/>
                <a:cs typeface="Times New Roman" panose="02020603050405020304" pitchFamily="18" charset="0"/>
              </a:rPr>
              <a:t>244</a:t>
            </a:r>
            <a:r>
              <a:rPr lang="ru-RU" sz="2800" dirty="0" smtClean="0">
                <a:solidFill>
                  <a:srgbClr val="000000"/>
                </a:solidFill>
                <a:latin typeface="Corbel" panose="020B0503020204020204" pitchFamily="34" charset="0"/>
                <a:ea typeface="Calibri" panose="020F0502020204030204" pitchFamily="34" charset="0"/>
                <a:cs typeface="Times New Roman" panose="02020603050405020304" pitchFamily="18" charset="0"/>
              </a:rPr>
              <a:t>Р</a:t>
            </a:r>
            <a:r>
              <a:rPr lang="en-US" sz="2800" dirty="0">
                <a:solidFill>
                  <a:srgbClr val="000000"/>
                </a:solidFill>
                <a:latin typeface="Corbel" panose="020B0503020204020204" pitchFamily="34" charset="0"/>
                <a:ea typeface="Calibri" panose="020F0502020204030204" pitchFamily="34" charset="0"/>
                <a:cs typeface="Times New Roman" panose="02020603050405020304" pitchFamily="18" charset="0"/>
              </a:rPr>
              <a:t>u </a:t>
            </a:r>
            <a:r>
              <a:rPr lang="ru-RU" sz="2800" dirty="0">
                <a:solidFill>
                  <a:srgbClr val="000000"/>
                </a:solidFill>
                <a:latin typeface="Corbel" panose="020B0503020204020204" pitchFamily="34" charset="0"/>
                <a:ea typeface="Calibri" panose="020F0502020204030204" pitchFamily="34" charset="0"/>
                <a:cs typeface="Times New Roman" panose="02020603050405020304" pitchFamily="18" charset="0"/>
              </a:rPr>
              <a:t>и </a:t>
            </a:r>
            <a:endParaRPr lang="ru-RU" sz="2800" dirty="0" smtClean="0">
              <a:solidFill>
                <a:srgbClr val="000000"/>
              </a:solidFill>
              <a:latin typeface="Corbel" panose="020B050302020402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2800" dirty="0" smtClean="0">
                <a:solidFill>
                  <a:srgbClr val="000000"/>
                </a:solidFill>
                <a:latin typeface="Corbel" panose="020B0503020204020204" pitchFamily="34" charset="0"/>
                <a:ea typeface="Calibri" panose="020F0502020204030204" pitchFamily="34" charset="0"/>
                <a:cs typeface="Times New Roman" panose="02020603050405020304" pitchFamily="18" charset="0"/>
              </a:rPr>
              <a:t>уран  </a:t>
            </a:r>
            <a:r>
              <a:rPr lang="ru-RU" sz="2800" baseline="30000" dirty="0" smtClean="0">
                <a:solidFill>
                  <a:srgbClr val="000000"/>
                </a:solidFill>
                <a:latin typeface="Corbel" panose="020B0503020204020204" pitchFamily="34" charset="0"/>
                <a:ea typeface="Calibri" panose="020F0502020204030204" pitchFamily="34" charset="0"/>
                <a:cs typeface="Times New Roman" panose="02020603050405020304" pitchFamily="18" charset="0"/>
              </a:rPr>
              <a:t>238</a:t>
            </a:r>
            <a:r>
              <a:rPr lang="en-US" sz="2800" dirty="0">
                <a:solidFill>
                  <a:srgbClr val="000000"/>
                </a:solidFill>
                <a:latin typeface="Corbel" panose="020B0503020204020204" pitchFamily="34" charset="0"/>
                <a:ea typeface="Calibri" panose="020F0502020204030204" pitchFamily="34" charset="0"/>
                <a:cs typeface="Times New Roman" panose="02020603050405020304" pitchFamily="18" charset="0"/>
              </a:rPr>
              <a:t>U</a:t>
            </a:r>
            <a:r>
              <a:rPr lang="ru-RU" sz="2800" dirty="0">
                <a:solidFill>
                  <a:srgbClr val="000000"/>
                </a:solidFill>
                <a:latin typeface="Corbel" panose="020B0503020204020204" pitchFamily="34" charset="0"/>
                <a:ea typeface="Calibri" panose="020F0502020204030204" pitchFamily="34" charset="0"/>
                <a:cs typeface="Times New Roman" panose="02020603050405020304" pitchFamily="18" charset="0"/>
              </a:rPr>
              <a:t>. Величайшее достижение науки породило величайшую трагедию </a:t>
            </a:r>
            <a:r>
              <a:rPr lang="ru-RU" sz="2800" dirty="0" smtClean="0">
                <a:solidFill>
                  <a:srgbClr val="000000"/>
                </a:solidFill>
                <a:latin typeface="Corbel" panose="020B0503020204020204" pitchFamily="34" charset="0"/>
                <a:ea typeface="Calibri" panose="020F0502020204030204" pitchFamily="34" charset="0"/>
                <a:cs typeface="Times New Roman" panose="02020603050405020304" pitchFamily="18" charset="0"/>
              </a:rPr>
              <a:t>человечества.</a:t>
            </a:r>
            <a:endParaRPr lang="ru-RU" sz="2800" dirty="0">
              <a:effectLst/>
              <a:latin typeface="Corbel" panose="020B050302020402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33951" y="500063"/>
            <a:ext cx="3623285" cy="5129212"/>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4785" y="2585454"/>
            <a:ext cx="3889165" cy="3889165"/>
          </a:xfrm>
          <a:prstGeom prst="rect">
            <a:avLst/>
          </a:prstGeom>
        </p:spPr>
      </p:pic>
    </p:spTree>
    <p:extLst>
      <p:ext uri="{BB962C8B-B14F-4D97-AF65-F5344CB8AC3E}">
        <p14:creationId xmlns:p14="http://schemas.microsoft.com/office/powerpoint/2010/main" val="20856903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34182" y="515772"/>
            <a:ext cx="11076038" cy="3586944"/>
          </a:xfrm>
          <a:prstGeom prst="rect">
            <a:avLst/>
          </a:prstGeom>
        </p:spPr>
        <p:txBody>
          <a:bodyPr wrap="square">
            <a:spAutoFit/>
          </a:bodyPr>
          <a:lstStyle/>
          <a:p>
            <a:pPr algn="just">
              <a:lnSpc>
                <a:spcPct val="115000"/>
              </a:lnSpc>
            </a:pPr>
            <a:r>
              <a:rPr lang="ru-RU" sz="4000" b="1" i="1" dirty="0">
                <a:latin typeface="Times New Roman" panose="02020603050405020304" pitchFamily="18" charset="0"/>
                <a:cs typeface="Times New Roman" panose="02020603050405020304" pitchFamily="18" charset="0"/>
              </a:rPr>
              <a:t>Вопрос 5. (Блиц)</a:t>
            </a:r>
          </a:p>
          <a:p>
            <a:pPr algn="just">
              <a:lnSpc>
                <a:spcPct val="115000"/>
              </a:lnSpc>
              <a:spcAft>
                <a:spcPts val="0"/>
              </a:spcAft>
            </a:pPr>
            <a:r>
              <a:rPr lang="ru-RU" sz="4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4</a:t>
            </a:r>
            <a:r>
              <a:rPr lang="ru-RU" sz="4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Какой металл лежит в основе производства важнейших стратегических материалов для изготовления радарных установок, передаточных радиостанций.</a:t>
            </a:r>
            <a:endParaRPr lang="ru-RU"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484183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12776" y="2368152"/>
            <a:ext cx="2457724" cy="1549783"/>
          </a:xfrm>
          <a:prstGeom prst="rect">
            <a:avLst/>
          </a:prstGeom>
        </p:spPr>
        <p:txBody>
          <a:bodyPr wrap="none">
            <a:spAutoFit/>
          </a:bodyPr>
          <a:lstStyle/>
          <a:p>
            <a:pPr algn="just">
              <a:lnSpc>
                <a:spcPct val="115000"/>
              </a:lnSpc>
              <a:spcAft>
                <a:spcPts val="0"/>
              </a:spcAft>
            </a:pPr>
            <a:r>
              <a:rPr lang="ru-RU" sz="2800" b="1" i="1" dirty="0">
                <a:solidFill>
                  <a:srgbClr val="000000"/>
                </a:solidFill>
                <a:latin typeface="Corbel" panose="020B0503020204020204" pitchFamily="34" charset="0"/>
                <a:ea typeface="Calibri" panose="020F0502020204030204" pitchFamily="34" charset="0"/>
                <a:cs typeface="Times New Roman" panose="02020603050405020304" pitchFamily="18" charset="0"/>
              </a:rPr>
              <a:t>Ответ: </a:t>
            </a:r>
            <a:endParaRPr lang="ru-RU" sz="2800" b="1" i="1" dirty="0" smtClean="0">
              <a:solidFill>
                <a:srgbClr val="000000"/>
              </a:solidFill>
              <a:latin typeface="Corbel" panose="020B0503020204020204" pitchFamily="34" charset="0"/>
              <a:ea typeface="Calibri" panose="020F0502020204030204" pitchFamily="34" charset="0"/>
              <a:cs typeface="Times New Roman" panose="02020603050405020304" pitchFamily="18" charset="0"/>
            </a:endParaRPr>
          </a:p>
          <a:p>
            <a:pPr algn="just">
              <a:lnSpc>
                <a:spcPct val="115000"/>
              </a:lnSpc>
              <a:spcAft>
                <a:spcPts val="0"/>
              </a:spcAft>
            </a:pPr>
            <a:endParaRPr lang="ru-RU" sz="2800" b="1" i="1" dirty="0">
              <a:solidFill>
                <a:srgbClr val="000000"/>
              </a:solidFill>
              <a:latin typeface="Corbel" panose="020B050302020402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2800" b="1" i="1" dirty="0" smtClean="0">
                <a:solidFill>
                  <a:srgbClr val="000000"/>
                </a:solidFill>
                <a:latin typeface="Corbel" panose="020B0503020204020204" pitchFamily="34" charset="0"/>
                <a:ea typeface="Calibri" panose="020F0502020204030204" pitchFamily="34" charset="0"/>
                <a:cs typeface="Times New Roman" panose="02020603050405020304" pitchFamily="18" charset="0"/>
              </a:rPr>
              <a:t>Тантал  </a:t>
            </a:r>
            <a:r>
              <a:rPr lang="ru-RU" sz="2800" b="1" i="1" baseline="30000" dirty="0">
                <a:solidFill>
                  <a:srgbClr val="000000"/>
                </a:solidFill>
                <a:latin typeface="Corbel" panose="020B0503020204020204" pitchFamily="34" charset="0"/>
                <a:ea typeface="Calibri" panose="020F0502020204030204" pitchFamily="34" charset="0"/>
                <a:cs typeface="Times New Roman" panose="02020603050405020304" pitchFamily="18" charset="0"/>
              </a:rPr>
              <a:t>181</a:t>
            </a:r>
            <a:r>
              <a:rPr lang="ru-RU" sz="2800" b="1" i="1" dirty="0">
                <a:solidFill>
                  <a:srgbClr val="000000"/>
                </a:solidFill>
                <a:latin typeface="Corbel" panose="020B0503020204020204" pitchFamily="34" charset="0"/>
                <a:ea typeface="Calibri" panose="020F0502020204030204" pitchFamily="34" charset="0"/>
                <a:cs typeface="Times New Roman" panose="02020603050405020304" pitchFamily="18" charset="0"/>
              </a:rPr>
              <a:t>Та.</a:t>
            </a:r>
            <a:endParaRPr lang="ru-RU" sz="2800" b="1" dirty="0">
              <a:effectLst/>
              <a:latin typeface="Corbel" panose="020B0503020204020204" pitchFamily="34" charset="0"/>
              <a:ea typeface="Calibri" panose="020F0502020204030204" pitchFamily="34"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5751871" y="430822"/>
            <a:ext cx="5982319" cy="6032351"/>
          </a:xfrm>
          <a:prstGeom prst="rect">
            <a:avLst/>
          </a:prstGeom>
        </p:spPr>
      </p:pic>
    </p:spTree>
    <p:extLst>
      <p:ext uri="{BB962C8B-B14F-4D97-AF65-F5344CB8AC3E}">
        <p14:creationId xmlns:p14="http://schemas.microsoft.com/office/powerpoint/2010/main" val="38031897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200" y="613136"/>
            <a:ext cx="11356258" cy="6226000"/>
          </a:xfrm>
          <a:prstGeom prst="rect">
            <a:avLst/>
          </a:prstGeom>
        </p:spPr>
        <p:txBody>
          <a:bodyPr wrap="square">
            <a:spAutoFit/>
          </a:bodyPr>
          <a:lstStyle/>
          <a:p>
            <a:pPr marL="457200" algn="just">
              <a:lnSpc>
                <a:spcPct val="115000"/>
              </a:lnSpc>
            </a:pPr>
            <a:r>
              <a:rPr lang="ru-RU" sz="3600" b="1" i="1" dirty="0">
                <a:latin typeface="Times New Roman" panose="02020603050405020304" pitchFamily="18" charset="0"/>
                <a:cs typeface="Times New Roman" panose="02020603050405020304" pitchFamily="18" charset="0"/>
              </a:rPr>
              <a:t>Вопрос 5. (Блиц)</a:t>
            </a:r>
          </a:p>
          <a:p>
            <a:pPr marL="457200" algn="just">
              <a:lnSpc>
                <a:spcPct val="115000"/>
              </a:lnSpc>
            </a:pPr>
            <a:r>
              <a:rPr lang="ru-RU" sz="3600" dirty="0" smtClean="0"/>
              <a:t>5</a:t>
            </a:r>
            <a:r>
              <a:rPr lang="ru-RU" sz="3600" dirty="0"/>
              <a:t>)  В годы войны в огромном количестве требовались взрывчатые вещества. Для их получения необходимы были такие вещества, как азотная кислота, толуол и другие ароматические углеводороды. Производство этих соединений было в экстренном порядке налажено на заводах Урала и Сибири. Какое вещество было получено в 1941 году академиком Ю.Г. </a:t>
            </a:r>
            <a:r>
              <a:rPr lang="ru-RU" sz="3600" dirty="0" err="1" smtClean="0"/>
              <a:t>Мамедалиевым</a:t>
            </a:r>
            <a:r>
              <a:rPr lang="ru-RU" sz="3600" dirty="0"/>
              <a:t>.</a:t>
            </a:r>
          </a:p>
          <a:p>
            <a:pPr marL="457200" algn="just">
              <a:lnSpc>
                <a:spcPct val="115000"/>
              </a:lnSpc>
              <a:spcAft>
                <a:spcPts val="0"/>
              </a:spcAft>
            </a:pPr>
            <a:endParaRPr lang="ru-RU" sz="2400" dirty="0">
              <a:effectLst/>
              <a:latin typeface="Corbel" panose="020B0503020204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573267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2698" y="352800"/>
            <a:ext cx="6096000" cy="4527073"/>
          </a:xfrm>
          <a:prstGeom prst="rect">
            <a:avLst/>
          </a:prstGeom>
        </p:spPr>
        <p:txBody>
          <a:bodyPr>
            <a:spAutoFit/>
          </a:bodyPr>
          <a:lstStyle/>
          <a:p>
            <a:pPr marL="457200" algn="just">
              <a:lnSpc>
                <a:spcPct val="115000"/>
              </a:lnSpc>
              <a:spcAft>
                <a:spcPts val="0"/>
              </a:spcAft>
            </a:pPr>
            <a:r>
              <a:rPr lang="ru-RU" sz="3600" b="1" i="1" dirty="0">
                <a:latin typeface="Corbel" panose="020B0503020204020204" pitchFamily="34" charset="0"/>
                <a:ea typeface="Calibri" panose="020F0502020204030204" pitchFamily="34" charset="0"/>
                <a:cs typeface="Times New Roman" panose="02020603050405020304" pitchFamily="18" charset="0"/>
              </a:rPr>
              <a:t>Ответ: </a:t>
            </a:r>
            <a:r>
              <a:rPr lang="ru-RU" sz="3600" b="1" i="1" dirty="0" smtClean="0">
                <a:latin typeface="Corbel" panose="020B0503020204020204" pitchFamily="34" charset="0"/>
                <a:ea typeface="Calibri" panose="020F0502020204030204" pitchFamily="34" charset="0"/>
                <a:cs typeface="Times New Roman" panose="02020603050405020304" pitchFamily="18" charset="0"/>
              </a:rPr>
              <a:t>Тротил.</a:t>
            </a:r>
          </a:p>
          <a:p>
            <a:pPr marL="457200" algn="just">
              <a:lnSpc>
                <a:spcPct val="115000"/>
              </a:lnSpc>
              <a:spcAft>
                <a:spcPts val="0"/>
              </a:spcAft>
            </a:pPr>
            <a:r>
              <a:rPr lang="ru-RU" sz="2400" dirty="0" smtClean="0">
                <a:latin typeface="Corbel" panose="020B0503020204020204" pitchFamily="34" charset="0"/>
                <a:ea typeface="Calibri" panose="020F0502020204030204" pitchFamily="34" charset="0"/>
                <a:cs typeface="Times New Roman" panose="02020603050405020304" pitchFamily="18" charset="0"/>
              </a:rPr>
              <a:t>Тротил </a:t>
            </a:r>
            <a:r>
              <a:rPr lang="ru-RU" sz="2400" dirty="0">
                <a:latin typeface="Corbel" panose="020B0503020204020204" pitchFamily="34" charset="0"/>
                <a:ea typeface="Calibri" panose="020F0502020204030204" pitchFamily="34" charset="0"/>
                <a:cs typeface="Times New Roman" panose="02020603050405020304" pitchFamily="18" charset="0"/>
              </a:rPr>
              <a:t>со щелочами образует соли, которые легко взрываются при механических воздействиях, поэтому он оказался незаменим в производстве взрывчатых веществ, зарядов к разрывным снарядам, подводных мин, торпед. Во время Второй мировой войны его было произведено около 1 миллиона тонн.</a:t>
            </a:r>
            <a:endParaRPr lang="ru-RU" sz="2400" dirty="0">
              <a:effectLst/>
              <a:latin typeface="Corbel" panose="020B050302020402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3302" y="3211462"/>
            <a:ext cx="5932130" cy="3336823"/>
          </a:xfrm>
          <a:prstGeom prst="rect">
            <a:avLst/>
          </a:prstGeom>
        </p:spPr>
      </p:pic>
    </p:spTree>
    <p:extLst>
      <p:ext uri="{BB962C8B-B14F-4D97-AF65-F5344CB8AC3E}">
        <p14:creationId xmlns:p14="http://schemas.microsoft.com/office/powerpoint/2010/main" val="25890493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71538" y="659761"/>
            <a:ext cx="10215562" cy="3631763"/>
          </a:xfrm>
          <a:prstGeom prst="rect">
            <a:avLst/>
          </a:prstGeom>
        </p:spPr>
        <p:txBody>
          <a:bodyPr wrap="square">
            <a:spAutoFit/>
          </a:bodyPr>
          <a:lstStyle/>
          <a:p>
            <a:pPr indent="450215" algn="just">
              <a:lnSpc>
                <a:spcPct val="115000"/>
              </a:lnSpc>
              <a:spcAft>
                <a:spcPts val="0"/>
              </a:spcAft>
            </a:pPr>
            <a:r>
              <a:rPr lang="ru-RU" sz="4000" b="1" i="1" dirty="0">
                <a:latin typeface="Times New Roman" panose="02020603050405020304" pitchFamily="18" charset="0"/>
                <a:ea typeface="Calibri" panose="020F0502020204030204" pitchFamily="34" charset="0"/>
                <a:cs typeface="Times New Roman" panose="02020603050405020304" pitchFamily="18" charset="0"/>
              </a:rPr>
              <a:t>Вопрос 1.</a:t>
            </a:r>
            <a:endParaRPr lang="ru-RU"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4000" dirty="0">
                <a:latin typeface="Times New Roman" panose="02020603050405020304" pitchFamily="18" charset="0"/>
                <a:ea typeface="Calibri" panose="020F0502020204030204" pitchFamily="34" charset="0"/>
                <a:cs typeface="Times New Roman" panose="02020603050405020304" pitchFamily="18" charset="0"/>
              </a:rPr>
              <a:t>Более 90% от всех металлов, которые использовались в Великой Отечественной войне, приходилось на данный металл. Что за металл?</a:t>
            </a:r>
            <a:endParaRPr lang="ru-RU"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647136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42926" y="445448"/>
            <a:ext cx="10858500" cy="3586944"/>
          </a:xfrm>
          <a:prstGeom prst="rect">
            <a:avLst/>
          </a:prstGeom>
        </p:spPr>
        <p:txBody>
          <a:bodyPr wrap="square">
            <a:spAutoFit/>
          </a:bodyPr>
          <a:lstStyle/>
          <a:p>
            <a:pPr indent="450215" algn="just">
              <a:lnSpc>
                <a:spcPct val="115000"/>
              </a:lnSpc>
              <a:spcAft>
                <a:spcPts val="0"/>
              </a:spcAft>
            </a:pPr>
            <a:r>
              <a:rPr lang="ru-RU" sz="4000" b="1" i="1" dirty="0">
                <a:latin typeface="Times New Roman" panose="02020603050405020304" pitchFamily="18" charset="0"/>
                <a:ea typeface="Calibri" panose="020F0502020204030204" pitchFamily="34" charset="0"/>
                <a:cs typeface="Times New Roman" panose="02020603050405020304" pitchFamily="18" charset="0"/>
              </a:rPr>
              <a:t>Вопрос 6. </a:t>
            </a:r>
            <a:endParaRPr lang="ru-RU"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4000" dirty="0">
                <a:latin typeface="Times New Roman" panose="02020603050405020304" pitchFamily="18" charset="0"/>
                <a:ea typeface="Calibri" panose="020F0502020204030204" pitchFamily="34" charset="0"/>
                <a:cs typeface="Times New Roman" panose="02020603050405020304" pitchFamily="18" charset="0"/>
              </a:rPr>
              <a:t>С изобретением огнестрельного оружия на изготовление пуль, дроби для ружей, пистолетов и картечи для артиллерии стали расходовать много этого металла. Какого?</a:t>
            </a:r>
            <a:endParaRPr lang="ru-RU"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438207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3363" y="743375"/>
            <a:ext cx="6096000" cy="3252878"/>
          </a:xfrm>
          <a:prstGeom prst="rect">
            <a:avLst/>
          </a:prstGeom>
        </p:spPr>
        <p:txBody>
          <a:bodyPr>
            <a:spAutoFit/>
          </a:bodyPr>
          <a:lstStyle/>
          <a:p>
            <a:pPr indent="450215" algn="just">
              <a:lnSpc>
                <a:spcPct val="115000"/>
              </a:lnSpc>
              <a:spcAft>
                <a:spcPts val="0"/>
              </a:spcAft>
            </a:pPr>
            <a:r>
              <a:rPr lang="ru-RU" sz="3600" b="1" i="1" dirty="0">
                <a:latin typeface="Corbel" panose="020B0503020204020204" pitchFamily="34" charset="0"/>
                <a:ea typeface="Calibri" panose="020F0502020204030204" pitchFamily="34" charset="0"/>
                <a:cs typeface="Times New Roman" panose="02020603050405020304" pitchFamily="18" charset="0"/>
              </a:rPr>
              <a:t>Ответ: Свинец. </a:t>
            </a:r>
            <a:endParaRPr lang="ru-RU" sz="3600" b="1" i="1" dirty="0" smtClean="0">
              <a:latin typeface="Corbel" panose="020B0503020204020204" pitchFamily="34" charset="0"/>
              <a:ea typeface="Calibri" panose="020F0502020204030204" pitchFamily="34" charset="0"/>
              <a:cs typeface="Times New Roman" panose="02020603050405020304" pitchFamily="18" charset="0"/>
            </a:endParaRPr>
          </a:p>
          <a:p>
            <a:pPr indent="450215" algn="just">
              <a:lnSpc>
                <a:spcPct val="115000"/>
              </a:lnSpc>
              <a:spcAft>
                <a:spcPts val="0"/>
              </a:spcAft>
            </a:pPr>
            <a:r>
              <a:rPr lang="ru-RU" sz="2400" dirty="0" smtClean="0">
                <a:latin typeface="Corbel" panose="020B0503020204020204" pitchFamily="34" charset="0"/>
                <a:ea typeface="Calibri" panose="020F0502020204030204" pitchFamily="34" charset="0"/>
                <a:cs typeface="Times New Roman" panose="02020603050405020304" pitchFamily="18" charset="0"/>
              </a:rPr>
              <a:t>С </a:t>
            </a:r>
            <a:r>
              <a:rPr lang="ru-RU" sz="2400" dirty="0">
                <a:latin typeface="Corbel" panose="020B0503020204020204" pitchFamily="34" charset="0"/>
                <a:ea typeface="Calibri" panose="020F0502020204030204" pitchFamily="34" charset="0"/>
                <a:cs typeface="Times New Roman" panose="02020603050405020304" pitchFamily="18" charset="0"/>
              </a:rPr>
              <a:t>тех пор как изобрели огнестрельное оружие, из свинца начали отливать дробь, пули для ружей, винтовок, пистолетов. Свинец не раз решал исход грандиозных военных баталий, за что его стали называть «смертоносным» металлом.</a:t>
            </a:r>
            <a:endParaRPr lang="ru-RU" sz="2400" dirty="0">
              <a:effectLst/>
              <a:latin typeface="Corbel" panose="020B050302020402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6560802" y="871538"/>
            <a:ext cx="5502492" cy="5443537"/>
          </a:xfrm>
          <a:prstGeom prst="rect">
            <a:avLst/>
          </a:prstGeom>
        </p:spPr>
      </p:pic>
    </p:spTree>
    <p:extLst>
      <p:ext uri="{BB962C8B-B14F-4D97-AF65-F5344CB8AC3E}">
        <p14:creationId xmlns:p14="http://schemas.microsoft.com/office/powerpoint/2010/main" val="41727949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85788" y="512663"/>
            <a:ext cx="10415587" cy="3785652"/>
          </a:xfrm>
          <a:prstGeom prst="rect">
            <a:avLst/>
          </a:prstGeom>
        </p:spPr>
        <p:txBody>
          <a:bodyPr wrap="square">
            <a:spAutoFit/>
          </a:bodyPr>
          <a:lstStyle/>
          <a:p>
            <a:r>
              <a:rPr lang="ru-RU" sz="4000" b="1" i="1" dirty="0">
                <a:latin typeface="Times New Roman" panose="02020603050405020304" pitchFamily="18" charset="0"/>
                <a:cs typeface="Times New Roman" panose="02020603050405020304" pitchFamily="18" charset="0"/>
              </a:rPr>
              <a:t>Вопрос 7. </a:t>
            </a:r>
            <a:endParaRPr lang="ru-RU" sz="4000" dirty="0">
              <a:latin typeface="Times New Roman" panose="02020603050405020304" pitchFamily="18" charset="0"/>
              <a:cs typeface="Times New Roman" panose="02020603050405020304" pitchFamily="18" charset="0"/>
            </a:endParaRPr>
          </a:p>
          <a:p>
            <a:pPr algn="just"/>
            <a:r>
              <a:rPr lang="ru-RU" sz="4000" dirty="0">
                <a:latin typeface="Times New Roman" panose="02020603050405020304" pitchFamily="18" charset="0"/>
                <a:cs typeface="Times New Roman" panose="02020603050405020304" pitchFamily="18" charset="0"/>
              </a:rPr>
              <a:t>Порох- главный хлеб войны. Всего за Великую Отечественную Войну в СССР было сделано 399784 тонны пороха. Назовите состав и пропорции веществ, входящих в состав черного пороха. </a:t>
            </a:r>
          </a:p>
        </p:txBody>
      </p:sp>
    </p:spTree>
    <p:extLst>
      <p:ext uri="{BB962C8B-B14F-4D97-AF65-F5344CB8AC3E}">
        <p14:creationId xmlns:p14="http://schemas.microsoft.com/office/powerpoint/2010/main" val="19797716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0512" y="539126"/>
            <a:ext cx="6096000" cy="4976747"/>
          </a:xfrm>
          <a:prstGeom prst="rect">
            <a:avLst/>
          </a:prstGeom>
        </p:spPr>
        <p:txBody>
          <a:bodyPr>
            <a:spAutoFit/>
          </a:bodyPr>
          <a:lstStyle/>
          <a:p>
            <a:pPr algn="just">
              <a:lnSpc>
                <a:spcPct val="115000"/>
              </a:lnSpc>
              <a:spcAft>
                <a:spcPts val="0"/>
              </a:spcAft>
            </a:pPr>
            <a:r>
              <a:rPr lang="ru-RU" sz="3600" b="1" i="1" dirty="0">
                <a:latin typeface="Corbel" panose="020B0503020204020204" pitchFamily="34" charset="0"/>
                <a:ea typeface="Calibri" panose="020F0502020204030204" pitchFamily="34" charset="0"/>
                <a:cs typeface="Times New Roman" panose="02020603050405020304" pitchFamily="18" charset="0"/>
              </a:rPr>
              <a:t>Ответ: чёрный </a:t>
            </a:r>
            <a:r>
              <a:rPr lang="ru-RU" sz="3600" b="1" i="1" dirty="0" smtClean="0">
                <a:latin typeface="Corbel" panose="020B0503020204020204" pitchFamily="34" charset="0"/>
                <a:ea typeface="Calibri" panose="020F0502020204030204" pitchFamily="34" charset="0"/>
                <a:cs typeface="Times New Roman" panose="02020603050405020304" pitchFamily="18" charset="0"/>
              </a:rPr>
              <a:t>порох.</a:t>
            </a:r>
          </a:p>
          <a:p>
            <a:pPr algn="just">
              <a:lnSpc>
                <a:spcPct val="115000"/>
              </a:lnSpc>
              <a:spcAft>
                <a:spcPts val="0"/>
              </a:spcAft>
            </a:pPr>
            <a:r>
              <a:rPr lang="ru-RU" sz="2400" dirty="0" smtClean="0">
                <a:latin typeface="Corbel" panose="020B0503020204020204" pitchFamily="34" charset="0"/>
                <a:ea typeface="Calibri" panose="020F0502020204030204" pitchFamily="34" charset="0"/>
                <a:cs typeface="Times New Roman" panose="02020603050405020304" pitchFamily="18" charset="0"/>
              </a:rPr>
              <a:t>Черный порох </a:t>
            </a:r>
            <a:r>
              <a:rPr lang="ru-RU" sz="2400" dirty="0">
                <a:latin typeface="Corbel" panose="020B0503020204020204" pitchFamily="34" charset="0"/>
                <a:ea typeface="Calibri" panose="020F0502020204030204" pitchFamily="34" charset="0"/>
                <a:cs typeface="Times New Roman" panose="02020603050405020304" pitchFamily="18" charset="0"/>
              </a:rPr>
              <a:t>состоит обычно из трёх компонентов: селитры, угля и серы. При сгорании пороха селитра даёт кислород для сжигания угля; сера — цементирует угольно-селитряную смесь. Кроме того, обладая более низкой температурой воспламенения, чем уголь, сера ускоряет процесс воспламенения пороха. Пропорции – 75% калиевой селитры, 15% угля, 10% серы.</a:t>
            </a:r>
            <a:endParaRPr lang="ru-RU" sz="2400" dirty="0">
              <a:effectLst/>
              <a:latin typeface="Corbel" panose="020B050302020402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0979" y="237966"/>
            <a:ext cx="4529045" cy="6405722"/>
          </a:xfrm>
          <a:prstGeom prst="rect">
            <a:avLst/>
          </a:prstGeom>
        </p:spPr>
      </p:pic>
    </p:spTree>
    <p:extLst>
      <p:ext uri="{BB962C8B-B14F-4D97-AF65-F5344CB8AC3E}">
        <p14:creationId xmlns:p14="http://schemas.microsoft.com/office/powerpoint/2010/main" val="526323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85799" y="500487"/>
            <a:ext cx="10787063" cy="4294830"/>
          </a:xfrm>
          <a:prstGeom prst="rect">
            <a:avLst/>
          </a:prstGeom>
        </p:spPr>
        <p:txBody>
          <a:bodyPr wrap="square">
            <a:spAutoFit/>
          </a:bodyPr>
          <a:lstStyle/>
          <a:p>
            <a:pPr indent="450215" algn="just">
              <a:lnSpc>
                <a:spcPct val="115000"/>
              </a:lnSpc>
              <a:spcAft>
                <a:spcPts val="0"/>
              </a:spcAft>
            </a:pPr>
            <a:r>
              <a:rPr lang="ru-RU" sz="4000" b="1" dirty="0">
                <a:latin typeface="Times New Roman" panose="02020603050405020304" pitchFamily="18" charset="0"/>
                <a:ea typeface="Calibri" panose="020F0502020204030204" pitchFamily="34" charset="0"/>
                <a:cs typeface="Times New Roman" panose="02020603050405020304" pitchFamily="18" charset="0"/>
              </a:rPr>
              <a:t>Вопрос 8.</a:t>
            </a:r>
            <a:r>
              <a:rPr lang="ru-RU" sz="4000" dirty="0">
                <a:latin typeface="Calibri" panose="020F0502020204030204" pitchFamily="34" charset="0"/>
                <a:ea typeface="Calibri" panose="020F0502020204030204" pitchFamily="34" charset="0"/>
                <a:cs typeface="Times New Roman" panose="02020603050405020304" pitchFamily="18" charset="0"/>
              </a:rPr>
              <a:t> </a:t>
            </a:r>
          </a:p>
          <a:p>
            <a:pPr algn="just">
              <a:lnSpc>
                <a:spcPct val="115000"/>
              </a:lnSpc>
              <a:spcAft>
                <a:spcPts val="0"/>
              </a:spcAft>
            </a:pPr>
            <a:r>
              <a:rPr lang="ru-RU" sz="4000" dirty="0">
                <a:latin typeface="Times New Roman" panose="02020603050405020304" pitchFamily="18" charset="0"/>
                <a:ea typeface="Calibri" panose="020F0502020204030204" pitchFamily="34" charset="0"/>
                <a:cs typeface="Times New Roman" panose="02020603050405020304" pitchFamily="18" charset="0"/>
              </a:rPr>
              <a:t>Этот металл бурно реагирует с водой, при этом выделяется большой объем водорода, которым заполняли аэростаты и спасательное снаряжение при авариях самолетов и судов в открытом море. О каком металле идет речь?</a:t>
            </a:r>
            <a:r>
              <a:rPr lang="ru-RU" sz="4000" dirty="0">
                <a:latin typeface="Calibri" panose="020F0502020204030204" pitchFamily="34" charset="0"/>
                <a:ea typeface="Calibri" panose="020F0502020204030204" pitchFamily="34" charset="0"/>
                <a:cs typeface="Times New Roman" panose="02020603050405020304" pitchFamily="18" charset="0"/>
              </a:rPr>
              <a:t> </a:t>
            </a:r>
            <a:endParaRPr lang="ru-RU"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697295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4813" y="102054"/>
            <a:ext cx="6096000" cy="6650731"/>
          </a:xfrm>
          <a:prstGeom prst="rect">
            <a:avLst/>
          </a:prstGeom>
        </p:spPr>
        <p:txBody>
          <a:bodyPr>
            <a:spAutoFit/>
          </a:bodyPr>
          <a:lstStyle/>
          <a:p>
            <a:pPr indent="450215" algn="just">
              <a:lnSpc>
                <a:spcPct val="115000"/>
              </a:lnSpc>
              <a:spcAft>
                <a:spcPts val="0"/>
              </a:spcAft>
            </a:pPr>
            <a:r>
              <a:rPr lang="ru-RU" sz="3600" b="1" i="1" dirty="0">
                <a:latin typeface="Corbel" panose="020B0503020204020204" pitchFamily="34" charset="0"/>
                <a:ea typeface="Calibri" panose="020F0502020204030204" pitchFamily="34" charset="0"/>
                <a:cs typeface="Times New Roman" panose="02020603050405020304" pitchFamily="18" charset="0"/>
              </a:rPr>
              <a:t>Ответ: литий. </a:t>
            </a:r>
            <a:endParaRPr lang="ru-RU" sz="3600" b="1" i="1" dirty="0" smtClean="0">
              <a:latin typeface="Corbel" panose="020B0503020204020204" pitchFamily="34" charset="0"/>
              <a:ea typeface="Calibri" panose="020F0502020204030204" pitchFamily="34" charset="0"/>
              <a:cs typeface="Times New Roman" panose="02020603050405020304" pitchFamily="18" charset="0"/>
            </a:endParaRPr>
          </a:p>
          <a:p>
            <a:pPr indent="450215" algn="just">
              <a:lnSpc>
                <a:spcPct val="115000"/>
              </a:lnSpc>
              <a:spcAft>
                <a:spcPts val="0"/>
              </a:spcAft>
            </a:pPr>
            <a:r>
              <a:rPr lang="ru-RU" sz="2400" dirty="0" smtClean="0">
                <a:latin typeface="Corbel" panose="020B0503020204020204" pitchFamily="34" charset="0"/>
                <a:ea typeface="Calibri" panose="020F0502020204030204" pitchFamily="34" charset="0"/>
                <a:cs typeface="Times New Roman" panose="02020603050405020304" pitchFamily="18" charset="0"/>
              </a:rPr>
              <a:t>В </a:t>
            </a:r>
            <a:r>
              <a:rPr lang="ru-RU" sz="2400" dirty="0">
                <a:latin typeface="Corbel" panose="020B0503020204020204" pitchFamily="34" charset="0"/>
                <a:ea typeface="Calibri" panose="020F0502020204030204" pitchFamily="34" charset="0"/>
                <a:cs typeface="Times New Roman" panose="02020603050405020304" pitchFamily="18" charset="0"/>
              </a:rPr>
              <a:t>годы ВОВ он стал стратегическим. Бурно реагируя с водой, выделяет большой объем водорода, которым заполняют аэростаты и спасательное снаряжение при авариях самолетов и судов в открытом море. А гидроксид лития добавляли в щелочные аккумуляторы, увеличивая срок их службы в 2-3 раза, что очень нужно было для партизанских отрядов. Трассирующие пули с добавкой лития при полете оставляли сине-зеленый след. Использование таких снарядов позволяло видеть стреляющему траекторию полета снаряда и корректировать стрельбу.</a:t>
            </a:r>
            <a:endParaRPr lang="ru-RU" sz="2400" dirty="0">
              <a:effectLst/>
              <a:latin typeface="Corbel" panose="020B050302020402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2262" y="685800"/>
            <a:ext cx="5276850" cy="5257800"/>
          </a:xfrm>
          <a:prstGeom prst="rect">
            <a:avLst/>
          </a:prstGeom>
        </p:spPr>
      </p:pic>
    </p:spTree>
    <p:extLst>
      <p:ext uri="{BB962C8B-B14F-4D97-AF65-F5344CB8AC3E}">
        <p14:creationId xmlns:p14="http://schemas.microsoft.com/office/powerpoint/2010/main" val="39583871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00076" y="733311"/>
            <a:ext cx="10644187" cy="2923877"/>
          </a:xfrm>
          <a:prstGeom prst="rect">
            <a:avLst/>
          </a:prstGeom>
        </p:spPr>
        <p:txBody>
          <a:bodyPr wrap="square">
            <a:spAutoFit/>
          </a:bodyPr>
          <a:lstStyle/>
          <a:p>
            <a:pPr indent="450215" algn="just">
              <a:lnSpc>
                <a:spcPct val="115000"/>
              </a:lnSpc>
              <a:spcAft>
                <a:spcPts val="0"/>
              </a:spcAft>
            </a:pPr>
            <a:r>
              <a:rPr lang="ru-RU" sz="4000" b="1" i="1" dirty="0">
                <a:latin typeface="Times New Roman" panose="02020603050405020304" pitchFamily="18" charset="0"/>
                <a:ea typeface="Calibri" panose="020F0502020204030204" pitchFamily="34" charset="0"/>
                <a:cs typeface="Times New Roman" panose="02020603050405020304" pitchFamily="18" charset="0"/>
              </a:rPr>
              <a:t>Вопрос 9.</a:t>
            </a:r>
            <a:endParaRPr lang="ru-RU"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4000" dirty="0">
                <a:latin typeface="Times New Roman" panose="02020603050405020304" pitchFamily="18" charset="0"/>
                <a:ea typeface="Calibri" panose="020F0502020204030204" pitchFamily="34" charset="0"/>
                <a:cs typeface="Times New Roman" panose="02020603050405020304" pitchFamily="18" charset="0"/>
              </a:rPr>
              <a:t>Спиртовой раствор этого неметалла применяется в медицине, </a:t>
            </a:r>
            <a:r>
              <a:rPr lang="ru-RU" sz="4000" dirty="0" smtClean="0">
                <a:latin typeface="Times New Roman" panose="02020603050405020304" pitchFamily="18" charset="0"/>
                <a:ea typeface="Calibri" panose="020F0502020204030204" pitchFamily="34" charset="0"/>
                <a:cs typeface="Times New Roman" panose="02020603050405020304" pitchFamily="18" charset="0"/>
              </a:rPr>
              <a:t>фармацевтике, для обработки ран. </a:t>
            </a:r>
            <a:r>
              <a:rPr lang="ru-RU" sz="4000" dirty="0">
                <a:latin typeface="Times New Roman" panose="02020603050405020304" pitchFamily="18" charset="0"/>
                <a:ea typeface="Calibri" panose="020F0502020204030204" pitchFamily="34" charset="0"/>
                <a:cs typeface="Times New Roman" panose="02020603050405020304" pitchFamily="18" charset="0"/>
              </a:rPr>
              <a:t>Что это за неметалл?</a:t>
            </a:r>
            <a:endParaRPr lang="ru-RU"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489477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7688" y="206785"/>
            <a:ext cx="6096000" cy="2569934"/>
          </a:xfrm>
          <a:prstGeom prst="rect">
            <a:avLst/>
          </a:prstGeom>
        </p:spPr>
        <p:txBody>
          <a:bodyPr>
            <a:spAutoFit/>
          </a:bodyPr>
          <a:lstStyle/>
          <a:p>
            <a:pPr algn="just">
              <a:lnSpc>
                <a:spcPct val="115000"/>
              </a:lnSpc>
              <a:spcAft>
                <a:spcPts val="0"/>
              </a:spcAft>
            </a:pPr>
            <a:r>
              <a:rPr lang="ru-RU" sz="2800" b="1" i="1" dirty="0">
                <a:latin typeface="Corbel" panose="020B0503020204020204" pitchFamily="34" charset="0"/>
                <a:ea typeface="Calibri" panose="020F0502020204030204" pitchFamily="34" charset="0"/>
                <a:cs typeface="Times New Roman" panose="02020603050405020304" pitchFamily="18" charset="0"/>
              </a:rPr>
              <a:t>Ответ: </a:t>
            </a:r>
            <a:r>
              <a:rPr lang="ru-RU" sz="2800" b="1" i="1" dirty="0" smtClean="0">
                <a:latin typeface="Corbel" panose="020B0503020204020204" pitchFamily="34" charset="0"/>
                <a:ea typeface="Calibri" panose="020F0502020204030204" pitchFamily="34" charset="0"/>
                <a:cs typeface="Times New Roman" panose="02020603050405020304" pitchFamily="18" charset="0"/>
              </a:rPr>
              <a:t>   Йод</a:t>
            </a:r>
          </a:p>
          <a:p>
            <a:pPr algn="just">
              <a:lnSpc>
                <a:spcPct val="115000"/>
              </a:lnSpc>
              <a:spcAft>
                <a:spcPts val="0"/>
              </a:spcAft>
            </a:pPr>
            <a:endParaRPr lang="ru-RU" sz="2800" dirty="0">
              <a:latin typeface="Corbel" panose="020B050302020402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2800" dirty="0" smtClean="0">
                <a:latin typeface="Corbel" panose="020B0503020204020204" pitchFamily="34" charset="0"/>
                <a:ea typeface="Calibri" panose="020F0502020204030204" pitchFamily="34" charset="0"/>
                <a:cs typeface="Times New Roman" panose="02020603050405020304" pitchFamily="18" charset="0"/>
              </a:rPr>
              <a:t>для </a:t>
            </a:r>
            <a:r>
              <a:rPr lang="ru-RU" sz="2800" dirty="0">
                <a:latin typeface="Corbel" panose="020B0503020204020204" pitchFamily="34" charset="0"/>
                <a:ea typeface="Calibri" panose="020F0502020204030204" pitchFamily="34" charset="0"/>
                <a:cs typeface="Times New Roman" panose="02020603050405020304" pitchFamily="18" charset="0"/>
              </a:rPr>
              <a:t>обработки царапин и ран используется спиртовой раствор йода.</a:t>
            </a:r>
            <a:endParaRPr lang="ru-RU" sz="2800" dirty="0">
              <a:effectLst/>
              <a:latin typeface="Corbel" panose="020B050302020402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72124" y="2514600"/>
            <a:ext cx="6291223" cy="3987165"/>
          </a:xfrm>
          <a:prstGeom prst="rect">
            <a:avLst/>
          </a:prstGeom>
        </p:spPr>
      </p:pic>
    </p:spTree>
    <p:extLst>
      <p:ext uri="{BB962C8B-B14F-4D97-AF65-F5344CB8AC3E}">
        <p14:creationId xmlns:p14="http://schemas.microsoft.com/office/powerpoint/2010/main" val="41530328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14388" y="788348"/>
            <a:ext cx="10544175" cy="2879058"/>
          </a:xfrm>
          <a:prstGeom prst="rect">
            <a:avLst/>
          </a:prstGeom>
        </p:spPr>
        <p:txBody>
          <a:bodyPr wrap="square">
            <a:spAutoFit/>
          </a:bodyPr>
          <a:lstStyle/>
          <a:p>
            <a:pPr indent="450215" algn="just">
              <a:lnSpc>
                <a:spcPct val="115000"/>
              </a:lnSpc>
              <a:spcAft>
                <a:spcPts val="0"/>
              </a:spcAft>
            </a:pPr>
            <a:r>
              <a:rPr lang="ru-RU" sz="4000" b="1" i="1" dirty="0">
                <a:latin typeface="Times New Roman" panose="02020603050405020304" pitchFamily="18" charset="0"/>
                <a:ea typeface="Calibri" panose="020F0502020204030204" pitchFamily="34" charset="0"/>
                <a:cs typeface="Times New Roman" panose="02020603050405020304" pitchFamily="18" charset="0"/>
              </a:rPr>
              <a:t>Вопрос 10. (Супер - блиц)</a:t>
            </a:r>
            <a:endParaRPr lang="ru-RU"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4000" dirty="0">
                <a:latin typeface="Times New Roman" panose="02020603050405020304" pitchFamily="18" charset="0"/>
                <a:ea typeface="Calibri" panose="020F0502020204030204" pitchFamily="34" charset="0"/>
                <a:cs typeface="Times New Roman" panose="02020603050405020304" pitchFamily="18" charset="0"/>
              </a:rPr>
              <a:t>Назовите металл, который необходим для получения сплавов, из которых изготавливают гильзы артиллерийских снарядов и патронов.</a:t>
            </a:r>
            <a:endParaRPr lang="ru-RU"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639384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6224" y="0"/>
            <a:ext cx="6905626" cy="6675674"/>
          </a:xfrm>
          <a:prstGeom prst="rect">
            <a:avLst/>
          </a:prstGeom>
        </p:spPr>
        <p:txBody>
          <a:bodyPr wrap="square">
            <a:spAutoFit/>
          </a:bodyPr>
          <a:lstStyle/>
          <a:p>
            <a:pPr algn="just">
              <a:lnSpc>
                <a:spcPct val="115000"/>
              </a:lnSpc>
              <a:spcAft>
                <a:spcPts val="0"/>
              </a:spcAft>
            </a:pPr>
            <a:r>
              <a:rPr lang="ru-RU" sz="3600" b="1" i="1" dirty="0" smtClean="0">
                <a:latin typeface="Corbel" panose="020B0503020204020204" pitchFamily="34" charset="0"/>
                <a:ea typeface="Calibri" panose="020F0502020204030204" pitchFamily="34" charset="0"/>
                <a:cs typeface="Times New Roman" panose="02020603050405020304" pitchFamily="18" charset="0"/>
              </a:rPr>
              <a:t>Ответ: медь. </a:t>
            </a:r>
          </a:p>
          <a:p>
            <a:pPr algn="just">
              <a:lnSpc>
                <a:spcPct val="115000"/>
              </a:lnSpc>
              <a:spcAft>
                <a:spcPts val="0"/>
              </a:spcAft>
            </a:pPr>
            <a:r>
              <a:rPr lang="ru-RU" sz="2400" dirty="0" smtClean="0">
                <a:latin typeface="Corbel" panose="020B0503020204020204" pitchFamily="34" charset="0"/>
                <a:ea typeface="Calibri" panose="020F0502020204030204" pitchFamily="34" charset="0"/>
                <a:cs typeface="Times New Roman" panose="02020603050405020304" pitchFamily="18" charset="0"/>
              </a:rPr>
              <a:t>Сплавы меди -</a:t>
            </a:r>
            <a:r>
              <a:rPr lang="en-US" sz="2400" dirty="0" smtClean="0">
                <a:latin typeface="Corbel" panose="020B0503020204020204" pitchFamily="34" charset="0"/>
                <a:ea typeface="Calibri" panose="020F0502020204030204" pitchFamily="34" charset="0"/>
                <a:cs typeface="Times New Roman" panose="02020603050405020304" pitchFamily="18" charset="0"/>
              </a:rPr>
              <a:t>Cu</a:t>
            </a:r>
            <a:r>
              <a:rPr lang="ru-RU" sz="2400" dirty="0" smtClean="0">
                <a:latin typeface="Corbel" panose="020B0503020204020204" pitchFamily="34" charset="0"/>
                <a:ea typeface="Calibri" panose="020F0502020204030204" pitchFamily="34" charset="0"/>
                <a:cs typeface="Times New Roman" panose="02020603050405020304" pitchFamily="18" charset="0"/>
              </a:rPr>
              <a:t> (90%) и олова-</a:t>
            </a:r>
            <a:r>
              <a:rPr lang="en-US" sz="2400" dirty="0" smtClean="0">
                <a:latin typeface="Corbel" panose="020B0503020204020204" pitchFamily="34" charset="0"/>
                <a:ea typeface="Calibri" panose="020F0502020204030204" pitchFamily="34" charset="0"/>
                <a:cs typeface="Times New Roman" panose="02020603050405020304" pitchFamily="18" charset="0"/>
              </a:rPr>
              <a:t>Sn</a:t>
            </a:r>
            <a:r>
              <a:rPr lang="ru-RU" sz="2400" dirty="0" smtClean="0">
                <a:latin typeface="Corbel" panose="020B0503020204020204" pitchFamily="34" charset="0"/>
                <a:ea typeface="Calibri" panose="020F0502020204030204" pitchFamily="34" charset="0"/>
                <a:cs typeface="Times New Roman" panose="02020603050405020304" pitchFamily="18" charset="0"/>
              </a:rPr>
              <a:t>(10%) называют «пушечным металлом». Гильзы патронов и артиллерийских снарядов обычно желтого цвета. Они сделаны из латуни – сплава меди-</a:t>
            </a:r>
            <a:r>
              <a:rPr lang="en-US" sz="2400" dirty="0" smtClean="0">
                <a:latin typeface="Corbel" panose="020B0503020204020204" pitchFamily="34" charset="0"/>
                <a:ea typeface="Calibri" panose="020F0502020204030204" pitchFamily="34" charset="0"/>
                <a:cs typeface="Times New Roman" panose="02020603050405020304" pitchFamily="18" charset="0"/>
              </a:rPr>
              <a:t> Cu</a:t>
            </a:r>
            <a:r>
              <a:rPr lang="ru-RU" sz="2400" dirty="0" smtClean="0">
                <a:latin typeface="Corbel" panose="020B0503020204020204" pitchFamily="34" charset="0"/>
                <a:ea typeface="Calibri" panose="020F0502020204030204" pitchFamily="34" charset="0"/>
                <a:cs typeface="Times New Roman" panose="02020603050405020304" pitchFamily="18" charset="0"/>
              </a:rPr>
              <a:t> (68%) с цинком-</a:t>
            </a:r>
            <a:r>
              <a:rPr lang="en-US" sz="2400" dirty="0" smtClean="0">
                <a:latin typeface="Corbel" panose="020B0503020204020204" pitchFamily="34" charset="0"/>
                <a:ea typeface="Calibri" panose="020F0502020204030204" pitchFamily="34" charset="0"/>
                <a:cs typeface="Times New Roman" panose="02020603050405020304" pitchFamily="18" charset="0"/>
              </a:rPr>
              <a:t>Zn</a:t>
            </a:r>
            <a:r>
              <a:rPr lang="ru-RU" sz="2400" dirty="0" smtClean="0">
                <a:latin typeface="Corbel" panose="020B0503020204020204" pitchFamily="34" charset="0"/>
                <a:ea typeface="Calibri" panose="020F0502020204030204" pitchFamily="34" charset="0"/>
                <a:cs typeface="Times New Roman" panose="02020603050405020304" pitchFamily="18" charset="0"/>
              </a:rPr>
              <a:t>(32 %). Большинство артиллерийских латунных гильз используется неоднократно. В годы войны в любом артиллерийском дивизионе был человек (обычно офицер), ответственный за своевременный сбор стреляных гильз и отправку их на перезарядку. </a:t>
            </a:r>
            <a:r>
              <a:rPr lang="ru-RU" sz="2400" dirty="0" smtClean="0">
                <a:solidFill>
                  <a:srgbClr val="111111"/>
                </a:solidFill>
                <a:latin typeface="Corbel" panose="020B0503020204020204" pitchFamily="34" charset="0"/>
                <a:ea typeface="Calibri" panose="020F0502020204030204" pitchFamily="34" charset="0"/>
                <a:cs typeface="Times New Roman" panose="02020603050405020304" pitchFamily="18" charset="0"/>
              </a:rPr>
              <a:t>В СССР проводились также эксперименты с алюминиевыми гильзами, но дальше экспериментальных партий дело не пошло. Более перспективным в настоящее время является идея полимерной гильзы.</a:t>
            </a:r>
            <a:endParaRPr lang="ru-RU" sz="2400" dirty="0">
              <a:effectLst/>
              <a:latin typeface="Corbel" panose="020B0503020204020204" pitchFamily="34" charset="0"/>
              <a:ea typeface="Calibri" panose="020F0502020204030204" pitchFamily="34" charset="0"/>
              <a:cs typeface="Times New Roman" panose="02020603050405020304" pitchFamily="18" charset="0"/>
            </a:endParaRPr>
          </a:p>
        </p:txBody>
      </p:sp>
      <p:pic>
        <p:nvPicPr>
          <p:cNvPr id="3" name="Рисунок 2"/>
          <p:cNvPicPr/>
          <p:nvPr/>
        </p:nvPicPr>
        <p:blipFill>
          <a:blip r:embed="rId2">
            <a:extLst>
              <a:ext uri="{28A0092B-C50C-407E-A947-70E740481C1C}">
                <a14:useLocalDpi xmlns:a14="http://schemas.microsoft.com/office/drawing/2010/main" val="0"/>
              </a:ext>
            </a:extLst>
          </a:blip>
          <a:stretch>
            <a:fillRect/>
          </a:stretch>
        </p:blipFill>
        <p:spPr>
          <a:xfrm>
            <a:off x="7286625" y="1957387"/>
            <a:ext cx="4657726" cy="324326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6203186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85762" y="442911"/>
            <a:ext cx="6829425" cy="4268861"/>
          </a:xfrm>
          <a:prstGeom prst="rect">
            <a:avLst/>
          </a:prstGeom>
          <a:noFill/>
        </p:spPr>
        <p:txBody>
          <a:bodyPr wrap="square">
            <a:spAutoFit/>
          </a:bodyPr>
          <a:lstStyle/>
          <a:p>
            <a:pPr algn="just">
              <a:lnSpc>
                <a:spcPct val="115000"/>
              </a:lnSpc>
              <a:spcAft>
                <a:spcPts val="0"/>
              </a:spcAft>
            </a:pPr>
            <a:r>
              <a:rPr lang="ru-RU" sz="3600" b="1" i="1" dirty="0">
                <a:ea typeface="Calibri" panose="020F0502020204030204" pitchFamily="34" charset="0"/>
                <a:cs typeface="Aharoni" panose="02010803020104030203" pitchFamily="2" charset="-79"/>
              </a:rPr>
              <a:t>Ответ: железо. </a:t>
            </a:r>
            <a:endParaRPr lang="ru-RU" sz="3600" b="1" i="1" dirty="0" smtClean="0">
              <a:effectLst/>
              <a:ea typeface="Calibri" panose="020F0502020204030204" pitchFamily="34" charset="0"/>
              <a:cs typeface="Aharoni" panose="02010803020104030203" pitchFamily="2" charset="-79"/>
            </a:endParaRPr>
          </a:p>
          <a:p>
            <a:pPr algn="just">
              <a:lnSpc>
                <a:spcPct val="115000"/>
              </a:lnSpc>
              <a:spcAft>
                <a:spcPts val="0"/>
              </a:spcAft>
            </a:pPr>
            <a:r>
              <a:rPr lang="ru-RU" sz="2000" dirty="0">
                <a:ea typeface="Calibri" panose="020F0502020204030204" pitchFamily="34" charset="0"/>
                <a:cs typeface="Aharoni" panose="02010803020104030203" pitchFamily="2" charset="-79"/>
              </a:rPr>
              <a:t>Железо – главный основной компонент чугунов и сталей, а по их выплавке судят о мощности государства. Сколько же этого металла было выброшено в снарядах, бомбах, минах, гранатах! Чтобы судить о масштабах расхода железа в минувшей войне, приведем такой пример: миллион бомб сброшено фашистской авиацией во время битвы на Волге. Но железо – не только бомбы, снаряды, разрушение; железо – металл созидания. Это основа всей металлургии, машиностроения, железнодорожного транспорта, судостроения, грандиозных инженерных сооружений.</a:t>
            </a:r>
            <a:endParaRPr lang="ru-RU" sz="2000" dirty="0">
              <a:effectLst/>
              <a:ea typeface="Calibri" panose="020F0502020204030204" pitchFamily="34" charset="0"/>
              <a:cs typeface="Aharoni" panose="02010803020104030203" pitchFamily="2" charset="-79"/>
            </a:endParaRPr>
          </a:p>
        </p:txBody>
      </p:sp>
      <p:pic>
        <p:nvPicPr>
          <p:cNvPr id="4" name="Рисунок 3"/>
          <p:cNvPicPr/>
          <p:nvPr/>
        </p:nvPicPr>
        <p:blipFill>
          <a:blip r:embed="rId2">
            <a:extLst>
              <a:ext uri="{28A0092B-C50C-407E-A947-70E740481C1C}">
                <a14:useLocalDpi xmlns:a14="http://schemas.microsoft.com/office/drawing/2010/main" val="0"/>
              </a:ext>
            </a:extLst>
          </a:blip>
          <a:stretch>
            <a:fillRect/>
          </a:stretch>
        </p:blipFill>
        <p:spPr>
          <a:xfrm>
            <a:off x="7343774" y="2300286"/>
            <a:ext cx="4471987" cy="402907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5998685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57200" y="659761"/>
            <a:ext cx="10887075" cy="3586944"/>
          </a:xfrm>
          <a:prstGeom prst="rect">
            <a:avLst/>
          </a:prstGeom>
        </p:spPr>
        <p:txBody>
          <a:bodyPr wrap="square">
            <a:spAutoFit/>
          </a:bodyPr>
          <a:lstStyle/>
          <a:p>
            <a:pPr indent="450215" algn="just">
              <a:lnSpc>
                <a:spcPct val="115000"/>
              </a:lnSpc>
              <a:spcAft>
                <a:spcPts val="0"/>
              </a:spcAft>
            </a:pPr>
            <a:r>
              <a:rPr lang="ru-RU" sz="4000" b="1" i="1" dirty="0">
                <a:latin typeface="Times New Roman" panose="02020603050405020304" pitchFamily="18" charset="0"/>
                <a:ea typeface="Calibri" panose="020F0502020204030204" pitchFamily="34" charset="0"/>
                <a:cs typeface="Times New Roman" panose="02020603050405020304" pitchFamily="18" charset="0"/>
              </a:rPr>
              <a:t>Вопрос 11.</a:t>
            </a:r>
            <a:endParaRPr lang="ru-RU"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4000" dirty="0">
                <a:latin typeface="Times New Roman" panose="02020603050405020304" pitchFamily="18" charset="0"/>
                <a:ea typeface="Calibri" panose="020F0502020204030204" pitchFamily="34" charset="0"/>
                <a:cs typeface="Times New Roman" panose="02020603050405020304" pitchFamily="18" charset="0"/>
              </a:rPr>
              <a:t>Из стали на основе этого металла изготавливали солдатские шлемы, каски, бронебойные снаряды, броневые плиты на пушках. Что за металл?</a:t>
            </a:r>
            <a:endParaRPr lang="ru-RU"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057716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7675" y="628561"/>
            <a:ext cx="6096000" cy="3662541"/>
          </a:xfrm>
          <a:prstGeom prst="rect">
            <a:avLst/>
          </a:prstGeom>
        </p:spPr>
        <p:txBody>
          <a:bodyPr>
            <a:spAutoFit/>
          </a:bodyPr>
          <a:lstStyle/>
          <a:p>
            <a:r>
              <a:rPr lang="ru-RU" sz="3600" b="1" i="1" dirty="0">
                <a:latin typeface="Corbel" panose="020B0503020204020204" pitchFamily="34" charset="0"/>
                <a:ea typeface="Calibri" panose="020F0502020204030204" pitchFamily="34" charset="0"/>
              </a:rPr>
              <a:t>Ответ: </a:t>
            </a:r>
            <a:r>
              <a:rPr lang="ru-RU" sz="3600" b="1" i="1" dirty="0" smtClean="0">
                <a:latin typeface="Corbel" panose="020B0503020204020204" pitchFamily="34" charset="0"/>
                <a:ea typeface="Calibri" panose="020F0502020204030204" pitchFamily="34" charset="0"/>
              </a:rPr>
              <a:t>ванадий.</a:t>
            </a:r>
          </a:p>
          <a:p>
            <a:endParaRPr lang="ru-RU" sz="2800" dirty="0" smtClean="0">
              <a:latin typeface="Corbel" panose="020B0503020204020204" pitchFamily="34" charset="0"/>
              <a:ea typeface="Calibri" panose="020F0502020204030204" pitchFamily="34" charset="0"/>
            </a:endParaRPr>
          </a:p>
          <a:p>
            <a:r>
              <a:rPr lang="ru-RU" sz="2800" dirty="0" smtClean="0">
                <a:latin typeface="Corbel" panose="020B0503020204020204" pitchFamily="34" charset="0"/>
                <a:ea typeface="Calibri" panose="020F0502020204030204" pitchFamily="34" charset="0"/>
              </a:rPr>
              <a:t>Ванадий </a:t>
            </a:r>
            <a:r>
              <a:rPr lang="ru-RU" sz="2800" dirty="0">
                <a:latin typeface="Corbel" panose="020B0503020204020204" pitchFamily="34" charset="0"/>
                <a:ea typeface="Calibri" panose="020F0502020204030204" pitchFamily="34" charset="0"/>
              </a:rPr>
              <a:t>называют «автомобильным металлом». Из ванадиевой стали изготовляют так же паровозные цилиндры, тормозные колодки, глиссеры, гидросамолеты, </a:t>
            </a:r>
            <a:r>
              <a:rPr lang="ru-RU" sz="2800">
                <a:latin typeface="Corbel" panose="020B0503020204020204" pitchFamily="34" charset="0"/>
                <a:ea typeface="Calibri" panose="020F0502020204030204" pitchFamily="34" charset="0"/>
              </a:rPr>
              <a:t>морские </a:t>
            </a:r>
            <a:r>
              <a:rPr lang="ru-RU" sz="2800" smtClean="0">
                <a:latin typeface="Corbel" panose="020B0503020204020204" pitchFamily="34" charset="0"/>
                <a:ea typeface="Calibri" panose="020F0502020204030204" pitchFamily="34" charset="0"/>
              </a:rPr>
              <a:t>корабли.</a:t>
            </a:r>
            <a:endParaRPr lang="ru-RU" sz="2800" dirty="0">
              <a:latin typeface="Corbel" panose="020B0503020204020204" pitchFamily="34"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4498" y="628561"/>
            <a:ext cx="5629364" cy="5629364"/>
          </a:xfrm>
          <a:prstGeom prst="rect">
            <a:avLst/>
          </a:prstGeom>
        </p:spPr>
      </p:pic>
    </p:spTree>
    <p:extLst>
      <p:ext uri="{BB962C8B-B14F-4D97-AF65-F5344CB8AC3E}">
        <p14:creationId xmlns:p14="http://schemas.microsoft.com/office/powerpoint/2010/main" val="39836879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42913" y="864010"/>
            <a:ext cx="11058525" cy="2215991"/>
          </a:xfrm>
          <a:prstGeom prst="rect">
            <a:avLst/>
          </a:prstGeom>
        </p:spPr>
        <p:txBody>
          <a:bodyPr wrap="square">
            <a:spAutoFit/>
          </a:bodyPr>
          <a:lstStyle/>
          <a:p>
            <a:pPr indent="449580" algn="just">
              <a:lnSpc>
                <a:spcPct val="115000"/>
              </a:lnSpc>
              <a:spcAft>
                <a:spcPts val="0"/>
              </a:spcAft>
            </a:pPr>
            <a:r>
              <a:rPr lang="ru-RU" sz="4000" b="1" i="1" dirty="0">
                <a:latin typeface="Times New Roman" panose="02020603050405020304" pitchFamily="18" charset="0"/>
                <a:ea typeface="Calibri" panose="020F0502020204030204" pitchFamily="34" charset="0"/>
                <a:cs typeface="Times New Roman" panose="02020603050405020304" pitchFamily="18" charset="0"/>
              </a:rPr>
              <a:t>Вопрос 12. </a:t>
            </a:r>
            <a:endParaRPr lang="ru-RU"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4000" dirty="0">
                <a:latin typeface="Times New Roman" panose="02020603050405020304" pitchFamily="18" charset="0"/>
                <a:ea typeface="Calibri" panose="020F0502020204030204" pitchFamily="34" charset="0"/>
                <a:cs typeface="Times New Roman" panose="02020603050405020304" pitchFamily="18" charset="0"/>
              </a:rPr>
              <a:t>Какие вещества входят в состав зажигательных бомб?</a:t>
            </a:r>
            <a:endParaRPr lang="ru-RU"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187804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90537" y="506822"/>
            <a:ext cx="6096000" cy="2003625"/>
          </a:xfrm>
          <a:prstGeom prst="rect">
            <a:avLst/>
          </a:prstGeom>
        </p:spPr>
        <p:txBody>
          <a:bodyPr>
            <a:spAutoFit/>
          </a:bodyPr>
          <a:lstStyle/>
          <a:p>
            <a:pPr algn="just">
              <a:lnSpc>
                <a:spcPct val="115000"/>
              </a:lnSpc>
              <a:spcAft>
                <a:spcPts val="0"/>
              </a:spcAft>
            </a:pPr>
            <a:r>
              <a:rPr lang="ru-RU" sz="3600" b="1" i="1" dirty="0">
                <a:latin typeface="Corbel" panose="020B0503020204020204" pitchFamily="34" charset="0"/>
                <a:ea typeface="Calibri" panose="020F0502020204030204" pitchFamily="34" charset="0"/>
                <a:cs typeface="Times New Roman" panose="02020603050405020304" pitchFamily="18" charset="0"/>
              </a:rPr>
              <a:t>Ответ:</a:t>
            </a:r>
            <a:r>
              <a:rPr lang="ru-RU" sz="2400" dirty="0">
                <a:latin typeface="Corbel" panose="020B0503020204020204" pitchFamily="34" charset="0"/>
                <a:ea typeface="Calibri" panose="020F0502020204030204" pitchFamily="34" charset="0"/>
                <a:cs typeface="Times New Roman" panose="02020603050405020304" pitchFamily="18" charset="0"/>
              </a:rPr>
              <a:t> начинкой таких бомб была смесь порошков </a:t>
            </a:r>
            <a:r>
              <a:rPr lang="ru-RU" sz="2400" dirty="0" smtClean="0">
                <a:latin typeface="Corbel" panose="020B0503020204020204" pitchFamily="34" charset="0"/>
                <a:ea typeface="Calibri" panose="020F0502020204030204" pitchFamily="34" charset="0"/>
                <a:cs typeface="Times New Roman" panose="02020603050405020304" pitchFamily="18" charset="0"/>
              </a:rPr>
              <a:t>алюминия</a:t>
            </a:r>
            <a:r>
              <a:rPr lang="ru-RU" sz="2400" smtClean="0">
                <a:latin typeface="Corbel" panose="020B0503020204020204" pitchFamily="34" charset="0"/>
                <a:ea typeface="Calibri" panose="020F0502020204030204" pitchFamily="34" charset="0"/>
                <a:cs typeface="Times New Roman" panose="02020603050405020304" pitchFamily="18" charset="0"/>
              </a:rPr>
              <a:t>, магния </a:t>
            </a:r>
            <a:r>
              <a:rPr lang="ru-RU" sz="2400" dirty="0">
                <a:latin typeface="Corbel" panose="020B0503020204020204" pitchFamily="34" charset="0"/>
                <a:ea typeface="Calibri" panose="020F0502020204030204" pitchFamily="34" charset="0"/>
                <a:cs typeface="Times New Roman" panose="02020603050405020304" pitchFamily="18" charset="0"/>
              </a:rPr>
              <a:t>и оксида железа, детонатором служила гремучая ртуть.</a:t>
            </a:r>
            <a:endParaRPr lang="ru-RU" sz="2400" dirty="0">
              <a:effectLst/>
              <a:latin typeface="Corbel" panose="020B0503020204020204" pitchFamily="34" charset="0"/>
              <a:ea typeface="Calibri" panose="020F0502020204030204" pitchFamily="34" charset="0"/>
              <a:cs typeface="Times New Roman" panose="02020603050405020304" pitchFamily="18" charset="0"/>
            </a:endParaRPr>
          </a:p>
        </p:txBody>
      </p:sp>
      <p:pic>
        <p:nvPicPr>
          <p:cNvPr id="3" name="Рисунок 2"/>
          <p:cNvPicPr/>
          <p:nvPr/>
        </p:nvPicPr>
        <p:blipFill>
          <a:blip r:embed="rId2">
            <a:extLst>
              <a:ext uri="{28A0092B-C50C-407E-A947-70E740481C1C}">
                <a14:useLocalDpi xmlns:a14="http://schemas.microsoft.com/office/drawing/2010/main" val="0"/>
              </a:ext>
            </a:extLst>
          </a:blip>
          <a:stretch>
            <a:fillRect/>
          </a:stretch>
        </p:blipFill>
        <p:spPr>
          <a:xfrm>
            <a:off x="490537" y="3419476"/>
            <a:ext cx="3931920" cy="2705100"/>
          </a:xfrm>
          <a:prstGeom prst="rect">
            <a:avLst/>
          </a:prstGeom>
          <a:ln>
            <a:noFill/>
          </a:ln>
          <a:effectLst>
            <a:outerShdw blurRad="190500" algn="tl" rotWithShape="0">
              <a:srgbClr val="000000">
                <a:alpha val="70000"/>
              </a:srgbClr>
            </a:outerShdw>
          </a:effectLst>
        </p:spPr>
      </p:pic>
      <p:pic>
        <p:nvPicPr>
          <p:cNvPr id="5" name="Рисунок 4"/>
          <p:cNvPicPr>
            <a:picLocks noChangeAspect="1"/>
          </p:cNvPicPr>
          <p:nvPr/>
        </p:nvPicPr>
        <p:blipFill>
          <a:blip r:embed="rId3"/>
          <a:stretch>
            <a:fillRect/>
          </a:stretch>
        </p:blipFill>
        <p:spPr>
          <a:xfrm>
            <a:off x="4530615" y="2060774"/>
            <a:ext cx="3457575" cy="4185486"/>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96348" y="3704523"/>
            <a:ext cx="3749992" cy="2420053"/>
          </a:xfrm>
          <a:prstGeom prst="rect">
            <a:avLst/>
          </a:prstGeom>
        </p:spPr>
      </p:pic>
      <p:pic>
        <p:nvPicPr>
          <p:cNvPr id="8" name="Рисунок 7"/>
          <p:cNvPicPr>
            <a:picLocks noChangeAspect="1"/>
          </p:cNvPicPr>
          <p:nvPr/>
        </p:nvPicPr>
        <p:blipFill>
          <a:blip r:embed="rId5"/>
          <a:stretch>
            <a:fillRect/>
          </a:stretch>
        </p:blipFill>
        <p:spPr>
          <a:xfrm>
            <a:off x="8531641" y="282015"/>
            <a:ext cx="3260308" cy="3295650"/>
          </a:xfrm>
          <a:prstGeom prst="rect">
            <a:avLst/>
          </a:prstGeom>
        </p:spPr>
      </p:pic>
    </p:spTree>
    <p:extLst>
      <p:ext uri="{BB962C8B-B14F-4D97-AF65-F5344CB8AC3E}">
        <p14:creationId xmlns:p14="http://schemas.microsoft.com/office/powerpoint/2010/main" val="14677920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85750" y="268147"/>
            <a:ext cx="11487150" cy="5189113"/>
          </a:xfrm>
          <a:prstGeom prst="rect">
            <a:avLst/>
          </a:prstGeom>
        </p:spPr>
        <p:txBody>
          <a:bodyPr wrap="square">
            <a:spAutoFit/>
          </a:bodyPr>
          <a:lstStyle/>
          <a:p>
            <a:pPr indent="449580" algn="just">
              <a:lnSpc>
                <a:spcPct val="115000"/>
              </a:lnSpc>
              <a:spcAft>
                <a:spcPts val="0"/>
              </a:spcAft>
            </a:pPr>
            <a:r>
              <a:rPr lang="ru-RU" sz="3600" b="1" i="1" dirty="0">
                <a:latin typeface="Times New Roman" panose="02020603050405020304" pitchFamily="18" charset="0"/>
                <a:ea typeface="Calibri" panose="020F0502020204030204" pitchFamily="34" charset="0"/>
                <a:cs typeface="Times New Roman" panose="02020603050405020304" pitchFamily="18" charset="0"/>
              </a:rPr>
              <a:t>Вопрос 13.</a:t>
            </a:r>
            <a:r>
              <a:rPr lang="ru-RU" sz="3600" b="1" i="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ea typeface="Calibri" panose="020F0502020204030204" pitchFamily="34" charset="0"/>
                <a:cs typeface="Times New Roman" panose="02020603050405020304" pitchFamily="18" charset="0"/>
              </a:rPr>
              <a:t>Для защиты городов использовали все возможные средства. Так, помимо зенитных орудий небо над городами защищали наполненные водородом шары, которые мешали </a:t>
            </a:r>
            <a:r>
              <a:rPr lang="ru-RU" sz="3600" dirty="0" smtClean="0">
                <a:latin typeface="Times New Roman" panose="02020603050405020304" pitchFamily="18" charset="0"/>
                <a:ea typeface="Calibri" panose="020F0502020204030204" pitchFamily="34" charset="0"/>
                <a:cs typeface="Times New Roman" panose="02020603050405020304" pitchFamily="18" charset="0"/>
              </a:rPr>
              <a:t>полетам </a:t>
            </a:r>
            <a:r>
              <a:rPr lang="ru-RU" sz="3600" dirty="0">
                <a:latin typeface="Times New Roman" panose="02020603050405020304" pitchFamily="18" charset="0"/>
                <a:ea typeface="Calibri" panose="020F0502020204030204" pitchFamily="34" charset="0"/>
                <a:cs typeface="Times New Roman" panose="02020603050405020304" pitchFamily="18" charset="0"/>
              </a:rPr>
              <a:t>немецких бомбардировщиков. Во время ночных налетов пилотов ослепляли специально выбрасываемыми составами, которые окрашивали пламя в кирпично-красный и малиновый цвета. Соли каких металлов входили в данные смеси?</a:t>
            </a:r>
            <a:endParaRPr lang="ru-RU" sz="3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338816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19112" y="790461"/>
            <a:ext cx="6096000" cy="2828147"/>
          </a:xfrm>
          <a:prstGeom prst="rect">
            <a:avLst/>
          </a:prstGeom>
        </p:spPr>
        <p:txBody>
          <a:bodyPr>
            <a:spAutoFit/>
          </a:bodyPr>
          <a:lstStyle/>
          <a:p>
            <a:pPr indent="450215" algn="just">
              <a:lnSpc>
                <a:spcPct val="115000"/>
              </a:lnSpc>
              <a:spcAft>
                <a:spcPts val="0"/>
              </a:spcAft>
            </a:pPr>
            <a:r>
              <a:rPr lang="ru-RU" sz="3600" b="1" i="1" dirty="0">
                <a:latin typeface="Corbel" panose="020B0503020204020204" pitchFamily="34" charset="0"/>
                <a:ea typeface="Calibri" panose="020F0502020204030204" pitchFamily="34" charset="0"/>
                <a:cs typeface="Times New Roman" panose="02020603050405020304" pitchFamily="18" charset="0"/>
              </a:rPr>
              <a:t>Ответ:</a:t>
            </a:r>
            <a:r>
              <a:rPr lang="ru-RU" sz="2400" dirty="0">
                <a:latin typeface="Corbel" panose="020B0503020204020204" pitchFamily="34" charset="0"/>
                <a:ea typeface="Calibri" panose="020F0502020204030204" pitchFamily="34" charset="0"/>
                <a:cs typeface="Times New Roman" panose="02020603050405020304" pitchFamily="18" charset="0"/>
              </a:rPr>
              <a:t> </a:t>
            </a:r>
            <a:r>
              <a:rPr lang="ru-RU" sz="3600" b="1" i="1" dirty="0">
                <a:latin typeface="Corbel" panose="020B0503020204020204" pitchFamily="34" charset="0"/>
                <a:ea typeface="Calibri" panose="020F0502020204030204" pitchFamily="34" charset="0"/>
                <a:cs typeface="Times New Roman" panose="02020603050405020304" pitchFamily="18" charset="0"/>
              </a:rPr>
              <a:t>соли стронция и кальция</a:t>
            </a:r>
            <a:r>
              <a:rPr lang="ru-RU" sz="3600" b="1" i="1" dirty="0" smtClean="0">
                <a:latin typeface="Corbel" panose="020B0503020204020204" pitchFamily="34" charset="0"/>
                <a:ea typeface="Calibri" panose="020F0502020204030204" pitchFamily="34" charset="0"/>
                <a:cs typeface="Times New Roman" panose="02020603050405020304" pitchFamily="18" charset="0"/>
              </a:rPr>
              <a:t>.</a:t>
            </a:r>
          </a:p>
          <a:p>
            <a:pPr indent="450215" algn="just">
              <a:lnSpc>
                <a:spcPct val="115000"/>
              </a:lnSpc>
              <a:spcAft>
                <a:spcPts val="0"/>
              </a:spcAft>
            </a:pPr>
            <a:r>
              <a:rPr lang="ru-RU" sz="3600" b="1" i="1" dirty="0" smtClean="0">
                <a:latin typeface="Corbel" panose="020B0503020204020204" pitchFamily="34" charset="0"/>
                <a:ea typeface="Calibri" panose="020F0502020204030204" pitchFamily="34" charset="0"/>
                <a:cs typeface="Times New Roman" panose="02020603050405020304" pitchFamily="18" charset="0"/>
              </a:rPr>
              <a:t> </a:t>
            </a:r>
            <a:r>
              <a:rPr lang="ru-RU" sz="2400" dirty="0">
                <a:latin typeface="Corbel" panose="020B0503020204020204" pitchFamily="34" charset="0"/>
                <a:ea typeface="Calibri" panose="020F0502020204030204" pitchFamily="34" charset="0"/>
                <a:cs typeface="Times New Roman" panose="02020603050405020304" pitchFamily="18" charset="0"/>
              </a:rPr>
              <a:t>Ионы Са</a:t>
            </a:r>
            <a:r>
              <a:rPr lang="ru-RU" sz="2400" baseline="30000" dirty="0">
                <a:latin typeface="Corbel" panose="020B0503020204020204" pitchFamily="34" charset="0"/>
                <a:ea typeface="Calibri" panose="020F0502020204030204" pitchFamily="34" charset="0"/>
                <a:cs typeface="Times New Roman" panose="02020603050405020304" pitchFamily="18" charset="0"/>
              </a:rPr>
              <a:t>2+</a:t>
            </a:r>
            <a:r>
              <a:rPr lang="ru-RU" sz="2400" dirty="0">
                <a:latin typeface="Corbel" panose="020B0503020204020204" pitchFamily="34" charset="0"/>
                <a:ea typeface="Calibri" panose="020F0502020204030204" pitchFamily="34" charset="0"/>
                <a:cs typeface="Times New Roman" panose="02020603050405020304" pitchFamily="18" charset="0"/>
              </a:rPr>
              <a:t> окрашивали пламя в кирпично-красный цвет, ионы Sr</a:t>
            </a:r>
            <a:r>
              <a:rPr lang="ru-RU" sz="2400" baseline="30000" dirty="0">
                <a:latin typeface="Corbel" panose="020B0503020204020204" pitchFamily="34" charset="0"/>
                <a:ea typeface="Calibri" panose="020F0502020204030204" pitchFamily="34" charset="0"/>
                <a:cs typeface="Times New Roman" panose="02020603050405020304" pitchFamily="18" charset="0"/>
              </a:rPr>
              <a:t>2+</a:t>
            </a:r>
            <a:r>
              <a:rPr lang="ru-RU" sz="2400" dirty="0">
                <a:latin typeface="Corbel" panose="020B0503020204020204" pitchFamily="34" charset="0"/>
                <a:ea typeface="Calibri" panose="020F0502020204030204" pitchFamily="34" charset="0"/>
                <a:cs typeface="Times New Roman" panose="02020603050405020304" pitchFamily="18" charset="0"/>
              </a:rPr>
              <a:t> – в малиновый.</a:t>
            </a:r>
            <a:endParaRPr lang="ru-RU" sz="2400" dirty="0">
              <a:effectLst/>
              <a:latin typeface="Corbel" panose="020B050302020402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8677275" y="198151"/>
            <a:ext cx="3252788" cy="3420457"/>
          </a:xfrm>
          <a:prstGeom prst="rect">
            <a:avLst/>
          </a:prstGeom>
        </p:spPr>
      </p:pic>
      <p:pic>
        <p:nvPicPr>
          <p:cNvPr id="4" name="Рисунок 3"/>
          <p:cNvPicPr>
            <a:picLocks noChangeAspect="1"/>
          </p:cNvPicPr>
          <p:nvPr/>
        </p:nvPicPr>
        <p:blipFill>
          <a:blip r:embed="rId3"/>
          <a:stretch>
            <a:fillRect/>
          </a:stretch>
        </p:blipFill>
        <p:spPr>
          <a:xfrm>
            <a:off x="5338761" y="3156322"/>
            <a:ext cx="3338514" cy="3451684"/>
          </a:xfrm>
          <a:prstGeom prst="rect">
            <a:avLst/>
          </a:prstGeom>
        </p:spPr>
      </p:pic>
    </p:spTree>
    <p:extLst>
      <p:ext uri="{BB962C8B-B14F-4D97-AF65-F5344CB8AC3E}">
        <p14:creationId xmlns:p14="http://schemas.microsoft.com/office/powerpoint/2010/main" val="6560178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71487" y="218465"/>
            <a:ext cx="11158537" cy="5755422"/>
          </a:xfrm>
          <a:prstGeom prst="rect">
            <a:avLst/>
          </a:prstGeom>
        </p:spPr>
        <p:txBody>
          <a:bodyPr wrap="square">
            <a:spAutoFit/>
          </a:bodyPr>
          <a:lstStyle/>
          <a:p>
            <a:pPr indent="450215" algn="just">
              <a:lnSpc>
                <a:spcPct val="115000"/>
              </a:lnSpc>
              <a:spcAft>
                <a:spcPts val="0"/>
              </a:spcAft>
            </a:pPr>
            <a:r>
              <a:rPr lang="ru-RU" sz="3200" b="1" i="1" dirty="0">
                <a:latin typeface="Times New Roman" panose="02020603050405020304" pitchFamily="18" charset="0"/>
                <a:ea typeface="Calibri" panose="020F0502020204030204" pitchFamily="34" charset="0"/>
                <a:cs typeface="Times New Roman" panose="02020603050405020304" pitchFamily="18" charset="0"/>
              </a:rPr>
              <a:t>Вопрос 14. </a:t>
            </a:r>
            <a:endParaRPr lang="ru-RU" sz="32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3200" dirty="0">
                <a:latin typeface="Times New Roman" panose="02020603050405020304" pitchFamily="18" charset="0"/>
                <a:ea typeface="Calibri" panose="020F0502020204030204" pitchFamily="34" charset="0"/>
                <a:cs typeface="Times New Roman" panose="02020603050405020304" pitchFamily="18" charset="0"/>
              </a:rPr>
              <a:t> Наименование элемента происходит от греческих слов «свет» и «несущий». В природе существует в виде нескольких аллотропных модификаций. Что лежит в «черном ящике»? Во время ВОВ химический элемент использовали для создания зажигательных смесей, дымовых шашек.</a:t>
            </a:r>
            <a:r>
              <a:rPr lang="ru-RU" sz="3200" b="1" i="1" dirty="0">
                <a:latin typeface="Times New Roman" panose="02020603050405020304" pitchFamily="18" charset="0"/>
                <a:ea typeface="Calibri" panose="020F0502020204030204" pitchFamily="34" charset="0"/>
                <a:cs typeface="Times New Roman" panose="02020603050405020304" pitchFamily="18" charset="0"/>
              </a:rPr>
              <a:t> </a:t>
            </a:r>
            <a:r>
              <a:rPr lang="ru-RU" sz="3200" dirty="0">
                <a:latin typeface="Times New Roman" panose="02020603050405020304" pitchFamily="18" charset="0"/>
                <a:ea typeface="Calibri" panose="020F0502020204030204" pitchFamily="34" charset="0"/>
                <a:cs typeface="Times New Roman" panose="02020603050405020304" pitchFamily="18" charset="0"/>
              </a:rPr>
              <a:t>Искусственно созданные дымовые завесы помогли сохранить жизни тысяч советских бойцов. Эти завесы создавались при помощи дымообразующих веществ.</a:t>
            </a:r>
            <a:r>
              <a:rPr lang="ru-RU" sz="3200" i="1" dirty="0">
                <a:latin typeface="Times New Roman" panose="02020603050405020304" pitchFamily="18" charset="0"/>
                <a:ea typeface="Calibri" panose="020F0502020204030204" pitchFamily="34" charset="0"/>
                <a:cs typeface="Times New Roman" panose="02020603050405020304" pitchFamily="18" charset="0"/>
              </a:rPr>
              <a:t> </a:t>
            </a:r>
            <a:r>
              <a:rPr lang="ru-RU" sz="3200" dirty="0">
                <a:latin typeface="Times New Roman" panose="02020603050405020304" pitchFamily="18" charset="0"/>
                <a:ea typeface="Calibri" panose="020F0502020204030204" pitchFamily="34" charset="0"/>
                <a:cs typeface="Times New Roman" panose="02020603050405020304" pitchFamily="18" charset="0"/>
              </a:rPr>
              <a:t>Где используется в настоящее </a:t>
            </a:r>
            <a:r>
              <a:rPr lang="ru-RU" sz="3200" dirty="0" smtClean="0">
                <a:latin typeface="Times New Roman" panose="02020603050405020304" pitchFamily="18" charset="0"/>
                <a:ea typeface="Calibri" panose="020F0502020204030204" pitchFamily="34" charset="0"/>
                <a:cs typeface="Times New Roman" panose="02020603050405020304" pitchFamily="18" charset="0"/>
              </a:rPr>
              <a:t>время этот элемент?</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3728019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3388" y="474600"/>
            <a:ext cx="6096000" cy="2711512"/>
          </a:xfrm>
          <a:prstGeom prst="rect">
            <a:avLst/>
          </a:prstGeom>
        </p:spPr>
        <p:txBody>
          <a:bodyPr>
            <a:spAutoFit/>
          </a:bodyPr>
          <a:lstStyle/>
          <a:p>
            <a:pPr indent="450215" algn="just">
              <a:lnSpc>
                <a:spcPct val="115000"/>
              </a:lnSpc>
              <a:spcAft>
                <a:spcPts val="0"/>
              </a:spcAft>
            </a:pPr>
            <a:r>
              <a:rPr lang="ru-RU" sz="3600" b="1" i="1" dirty="0">
                <a:latin typeface="Corbel" panose="020B0503020204020204" pitchFamily="34" charset="0"/>
                <a:ea typeface="Calibri" panose="020F0502020204030204" pitchFamily="34" charset="0"/>
                <a:cs typeface="Times New Roman" panose="02020603050405020304" pitchFamily="18" charset="0"/>
              </a:rPr>
              <a:t>Ответ: </a:t>
            </a:r>
            <a:r>
              <a:rPr lang="ru-RU" sz="3600" b="1" dirty="0">
                <a:latin typeface="Corbel" panose="020B0503020204020204" pitchFamily="34" charset="0"/>
                <a:ea typeface="Calibri" panose="020F0502020204030204" pitchFamily="34" charset="0"/>
                <a:cs typeface="Times New Roman" panose="02020603050405020304" pitchFamily="18" charset="0"/>
              </a:rPr>
              <a:t>фосфор</a:t>
            </a:r>
            <a:r>
              <a:rPr lang="ru-RU" sz="3600" b="1" dirty="0" smtClean="0">
                <a:latin typeface="Corbel" panose="020B0503020204020204" pitchFamily="34" charset="0"/>
                <a:ea typeface="Calibri" panose="020F0502020204030204" pitchFamily="34" charset="0"/>
                <a:cs typeface="Times New Roman" panose="02020603050405020304" pitchFamily="18" charset="0"/>
              </a:rPr>
              <a:t>.</a:t>
            </a:r>
          </a:p>
          <a:p>
            <a:pPr indent="450215" algn="just">
              <a:lnSpc>
                <a:spcPct val="115000"/>
              </a:lnSpc>
              <a:spcAft>
                <a:spcPts val="0"/>
              </a:spcAft>
            </a:pPr>
            <a:r>
              <a:rPr lang="ru-RU" sz="2800" dirty="0" smtClean="0">
                <a:latin typeface="Corbel" panose="020B0503020204020204" pitchFamily="34" charset="0"/>
                <a:ea typeface="Calibri" panose="020F0502020204030204" pitchFamily="34" charset="0"/>
                <a:cs typeface="Times New Roman" panose="02020603050405020304" pitchFamily="18" charset="0"/>
              </a:rPr>
              <a:t> </a:t>
            </a:r>
            <a:r>
              <a:rPr lang="ru-RU" sz="2800" dirty="0">
                <a:latin typeface="Corbel" panose="020B0503020204020204" pitchFamily="34" charset="0"/>
                <a:ea typeface="Calibri" panose="020F0502020204030204" pitchFamily="34" charset="0"/>
                <a:cs typeface="Times New Roman" panose="02020603050405020304" pitchFamily="18" charset="0"/>
              </a:rPr>
              <a:t>Фосфор используется в производстве спичек, дымовых шашек, входит в состав зажигательных </a:t>
            </a:r>
            <a:r>
              <a:rPr lang="ru-RU" sz="2800" dirty="0" smtClean="0">
                <a:latin typeface="Corbel" panose="020B0503020204020204" pitchFamily="34" charset="0"/>
                <a:ea typeface="Calibri" panose="020F0502020204030204" pitchFamily="34" charset="0"/>
                <a:cs typeface="Times New Roman" panose="02020603050405020304" pitchFamily="18" charset="0"/>
              </a:rPr>
              <a:t>смесей. </a:t>
            </a:r>
            <a:endParaRPr lang="ru-RU" sz="2800" dirty="0">
              <a:effectLst/>
              <a:latin typeface="Corbel" panose="020B0503020204020204" pitchFamily="34" charset="0"/>
              <a:ea typeface="Calibri" panose="020F0502020204030204" pitchFamily="34" charset="0"/>
              <a:cs typeface="Times New Roman" panose="02020603050405020304" pitchFamily="18" charset="0"/>
            </a:endParaRPr>
          </a:p>
        </p:txBody>
      </p:sp>
      <p:pic>
        <p:nvPicPr>
          <p:cNvPr id="3" name="Рисунок 2"/>
          <p:cNvPicPr/>
          <p:nvPr/>
        </p:nvPicPr>
        <p:blipFill>
          <a:blip r:embed="rId2">
            <a:extLst>
              <a:ext uri="{28A0092B-C50C-407E-A947-70E740481C1C}">
                <a14:useLocalDpi xmlns:a14="http://schemas.microsoft.com/office/drawing/2010/main" val="0"/>
              </a:ext>
            </a:extLst>
          </a:blip>
          <a:stretch>
            <a:fillRect/>
          </a:stretch>
        </p:blipFill>
        <p:spPr>
          <a:xfrm>
            <a:off x="5915026" y="2643188"/>
            <a:ext cx="5972174" cy="394906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0327367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85863" y="676161"/>
            <a:ext cx="10244137" cy="2879058"/>
          </a:xfrm>
          <a:prstGeom prst="rect">
            <a:avLst/>
          </a:prstGeom>
        </p:spPr>
        <p:txBody>
          <a:bodyPr wrap="square">
            <a:spAutoFit/>
          </a:bodyPr>
          <a:lstStyle/>
          <a:p>
            <a:pPr indent="450215" algn="just">
              <a:lnSpc>
                <a:spcPct val="115000"/>
              </a:lnSpc>
              <a:spcAft>
                <a:spcPts val="0"/>
              </a:spcAft>
            </a:pPr>
            <a:r>
              <a:rPr lang="ru-RU" sz="4000" b="1" i="1" dirty="0">
                <a:latin typeface="Times New Roman" panose="02020603050405020304" pitchFamily="18" charset="0"/>
                <a:ea typeface="Calibri" panose="020F0502020204030204" pitchFamily="34" charset="0"/>
                <a:cs typeface="Times New Roman" panose="02020603050405020304" pitchFamily="18" charset="0"/>
              </a:rPr>
              <a:t>Вопрос 2.</a:t>
            </a:r>
            <a:endParaRPr lang="ru-RU"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4000" dirty="0">
                <a:latin typeface="Times New Roman" panose="02020603050405020304" pitchFamily="18" charset="0"/>
                <a:ea typeface="Calibri" panose="020F0502020204030204" pitchFamily="34" charset="0"/>
                <a:cs typeface="Times New Roman" panose="02020603050405020304" pitchFamily="18" charset="0"/>
              </a:rPr>
              <a:t>Этот химический элемент-неметалл обязательно входит в состав всех взрывчатых веществ. Назовите его.</a:t>
            </a:r>
            <a:r>
              <a:rPr lang="ru-RU" sz="4000" dirty="0">
                <a:latin typeface="Calibri" panose="020F0502020204030204" pitchFamily="34" charset="0"/>
                <a:ea typeface="Calibri" panose="020F0502020204030204" pitchFamily="34" charset="0"/>
                <a:cs typeface="Times New Roman" panose="02020603050405020304" pitchFamily="18" charset="0"/>
              </a:rPr>
              <a:t> </a:t>
            </a:r>
            <a:endParaRPr lang="ru-RU"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425533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 y="1231261"/>
            <a:ext cx="6096000" cy="1791260"/>
          </a:xfrm>
          <a:prstGeom prst="rect">
            <a:avLst/>
          </a:prstGeom>
        </p:spPr>
        <p:txBody>
          <a:bodyPr>
            <a:spAutoFit/>
          </a:bodyPr>
          <a:lstStyle/>
          <a:p>
            <a:pPr indent="450215" algn="just">
              <a:lnSpc>
                <a:spcPct val="115000"/>
              </a:lnSpc>
              <a:spcAft>
                <a:spcPts val="0"/>
              </a:spcAft>
            </a:pPr>
            <a:r>
              <a:rPr lang="ru-RU" sz="3600" b="1" i="1" dirty="0">
                <a:ea typeface="Calibri" panose="020F0502020204030204" pitchFamily="34" charset="0"/>
                <a:cs typeface="Times New Roman" panose="02020603050405020304" pitchFamily="18" charset="0"/>
              </a:rPr>
              <a:t>Ответ: азот.</a:t>
            </a:r>
            <a:endParaRPr lang="ru-RU" sz="3600" b="1" dirty="0" smtClean="0">
              <a:effectLst/>
              <a:ea typeface="Calibri" panose="020F0502020204030204" pitchFamily="34" charset="0"/>
              <a:cs typeface="Times New Roman" panose="02020603050405020304" pitchFamily="18" charset="0"/>
            </a:endParaRPr>
          </a:p>
          <a:p>
            <a:pPr indent="450215" algn="just">
              <a:lnSpc>
                <a:spcPct val="115000"/>
              </a:lnSpc>
              <a:spcAft>
                <a:spcPts val="0"/>
              </a:spcAft>
            </a:pPr>
            <a:r>
              <a:rPr lang="ru-RU" sz="2000" dirty="0">
                <a:ea typeface="Calibri" panose="020F0502020204030204" pitchFamily="34" charset="0"/>
                <a:cs typeface="Times New Roman" panose="02020603050405020304" pitchFamily="18" charset="0"/>
              </a:rPr>
              <a:t>Азот обязательно входит в состав взрывчатых веществ. Ни одно взрывчатое вещество нельзя приготовить без азотной кислоты или ее солей. </a:t>
            </a:r>
            <a:endParaRPr lang="ru-RU" sz="2000" dirty="0">
              <a:effectLst/>
              <a:ea typeface="Calibri" panose="020F0502020204030204" pitchFamily="34" charset="0"/>
              <a:cs typeface="Times New Roman" panose="02020603050405020304" pitchFamily="18" charset="0"/>
            </a:endParaRPr>
          </a:p>
        </p:txBody>
      </p:sp>
      <p:pic>
        <p:nvPicPr>
          <p:cNvPr id="3" name="Рисунок 2"/>
          <p:cNvPicPr/>
          <p:nvPr/>
        </p:nvPicPr>
        <p:blipFill>
          <a:blip r:embed="rId2">
            <a:extLst>
              <a:ext uri="{28A0092B-C50C-407E-A947-70E740481C1C}">
                <a14:useLocalDpi xmlns:a14="http://schemas.microsoft.com/office/drawing/2010/main" val="0"/>
              </a:ext>
            </a:extLst>
          </a:blip>
          <a:stretch>
            <a:fillRect/>
          </a:stretch>
        </p:blipFill>
        <p:spPr>
          <a:xfrm>
            <a:off x="6529388" y="2343151"/>
            <a:ext cx="5300662" cy="410051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4945794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14338" y="414762"/>
            <a:ext cx="11258550" cy="4339650"/>
          </a:xfrm>
          <a:prstGeom prst="rect">
            <a:avLst/>
          </a:prstGeom>
        </p:spPr>
        <p:txBody>
          <a:bodyPr wrap="square">
            <a:spAutoFit/>
          </a:bodyPr>
          <a:lstStyle/>
          <a:p>
            <a:pPr indent="450215" algn="just">
              <a:lnSpc>
                <a:spcPct val="115000"/>
              </a:lnSpc>
              <a:spcAft>
                <a:spcPts val="0"/>
              </a:spcAft>
            </a:pPr>
            <a:r>
              <a:rPr lang="ru-RU" sz="4000" b="1" i="1" dirty="0">
                <a:latin typeface="Times New Roman" panose="02020603050405020304" pitchFamily="18" charset="0"/>
                <a:ea typeface="Calibri" panose="020F0502020204030204" pitchFamily="34" charset="0"/>
                <a:cs typeface="Times New Roman" panose="02020603050405020304" pitchFamily="18" charset="0"/>
              </a:rPr>
              <a:t>Вопрос 3.</a:t>
            </a:r>
            <a:endParaRPr lang="ru-RU"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4000" dirty="0">
                <a:latin typeface="Times New Roman" panose="02020603050405020304" pitchFamily="18" charset="0"/>
                <a:ea typeface="Calibri" panose="020F0502020204030204" pitchFamily="34" charset="0"/>
                <a:cs typeface="Times New Roman" panose="02020603050405020304" pitchFamily="18" charset="0"/>
              </a:rPr>
              <a:t>Горящий зажигательный состав нельзя потушить водой, так как раскаленный металл, входящий в её состав реагирует с ней. Как потушить «зажигательную бомбу»? Какой металл входит в состав смеси?</a:t>
            </a:r>
            <a:endParaRPr lang="ru-RU"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700661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9076" y="538476"/>
            <a:ext cx="5281612" cy="2180597"/>
          </a:xfrm>
          <a:prstGeom prst="rect">
            <a:avLst/>
          </a:prstGeom>
        </p:spPr>
        <p:txBody>
          <a:bodyPr wrap="square">
            <a:spAutoFit/>
          </a:bodyPr>
          <a:lstStyle/>
          <a:p>
            <a:pPr indent="450215" algn="just">
              <a:lnSpc>
                <a:spcPct val="115000"/>
              </a:lnSpc>
              <a:spcAft>
                <a:spcPts val="0"/>
              </a:spcAft>
            </a:pPr>
            <a:r>
              <a:rPr lang="ru-RU" sz="3600" b="1" i="1" dirty="0">
                <a:latin typeface="Corbel" panose="020B0503020204020204" pitchFamily="34" charset="0"/>
                <a:ea typeface="Calibri" panose="020F0502020204030204" pitchFamily="34" charset="0"/>
                <a:cs typeface="Times New Roman" panose="02020603050405020304" pitchFamily="18" charset="0"/>
              </a:rPr>
              <a:t>Ответ: магний.</a:t>
            </a:r>
            <a:endParaRPr lang="ru-RU" sz="3600" b="1" i="1" dirty="0" smtClean="0">
              <a:effectLst/>
              <a:latin typeface="Corbel" panose="020B0503020204020204" pitchFamily="34" charset="0"/>
              <a:ea typeface="Calibri" panose="020F0502020204030204" pitchFamily="34" charset="0"/>
              <a:cs typeface="Times New Roman" panose="02020603050405020304" pitchFamily="18" charset="0"/>
            </a:endParaRPr>
          </a:p>
          <a:p>
            <a:pPr indent="450215" algn="just">
              <a:lnSpc>
                <a:spcPct val="115000"/>
              </a:lnSpc>
              <a:spcAft>
                <a:spcPts val="0"/>
              </a:spcAft>
            </a:pPr>
            <a:r>
              <a:rPr lang="ru-RU" dirty="0">
                <a:latin typeface="Corbel" panose="020B0503020204020204" pitchFamily="34" charset="0"/>
                <a:ea typeface="Calibri" panose="020F0502020204030204" pitchFamily="34" charset="0"/>
                <a:cs typeface="Times New Roman" panose="02020603050405020304" pitchFamily="18" charset="0"/>
              </a:rPr>
              <a:t> Горящий зажигательный состав </a:t>
            </a:r>
            <a:r>
              <a:rPr lang="ru-RU" sz="2800" dirty="0">
                <a:latin typeface="Corbel" panose="020B0503020204020204" pitchFamily="34" charset="0"/>
                <a:ea typeface="Calibri" panose="020F0502020204030204" pitchFamily="34" charset="0"/>
                <a:cs typeface="Times New Roman" panose="02020603050405020304" pitchFamily="18" charset="0"/>
              </a:rPr>
              <a:t>нельзя</a:t>
            </a:r>
            <a:r>
              <a:rPr lang="ru-RU" dirty="0">
                <a:latin typeface="Corbel" panose="020B0503020204020204" pitchFamily="34" charset="0"/>
                <a:ea typeface="Calibri" panose="020F0502020204030204" pitchFamily="34" charset="0"/>
                <a:cs typeface="Times New Roman" panose="02020603050405020304" pitchFamily="18" charset="0"/>
              </a:rPr>
              <a:t> потушить водой, так как раскаленный магний реагирует с ней. Поэтому для тушения огня применяли сухой песок или землю.</a:t>
            </a:r>
            <a:endParaRPr lang="ru-RU" sz="1600" dirty="0">
              <a:effectLst/>
              <a:latin typeface="Corbel" panose="020B0503020204020204" pitchFamily="34" charset="0"/>
              <a:ea typeface="Calibri" panose="020F0502020204030204" pitchFamily="34"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0688" y="1788049"/>
            <a:ext cx="6265768" cy="4760583"/>
          </a:xfrm>
          <a:prstGeom prst="rect">
            <a:avLst/>
          </a:prstGeom>
        </p:spPr>
      </p:pic>
    </p:spTree>
    <p:extLst>
      <p:ext uri="{BB962C8B-B14F-4D97-AF65-F5344CB8AC3E}">
        <p14:creationId xmlns:p14="http://schemas.microsoft.com/office/powerpoint/2010/main" val="4423139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42913" y="833324"/>
            <a:ext cx="11187112" cy="2879058"/>
          </a:xfrm>
          <a:prstGeom prst="rect">
            <a:avLst/>
          </a:prstGeom>
        </p:spPr>
        <p:txBody>
          <a:bodyPr wrap="square">
            <a:spAutoFit/>
          </a:bodyPr>
          <a:lstStyle/>
          <a:p>
            <a:pPr indent="450215" algn="just">
              <a:lnSpc>
                <a:spcPct val="115000"/>
              </a:lnSpc>
              <a:spcAft>
                <a:spcPts val="0"/>
              </a:spcAft>
            </a:pPr>
            <a:r>
              <a:rPr lang="ru-RU" sz="4000" b="1" i="1" dirty="0">
                <a:latin typeface="Times New Roman" panose="02020603050405020304" pitchFamily="18" charset="0"/>
                <a:ea typeface="Calibri" panose="020F0502020204030204" pitchFamily="34" charset="0"/>
                <a:cs typeface="Times New Roman" panose="02020603050405020304" pitchFamily="18" charset="0"/>
              </a:rPr>
              <a:t>Вопрос 4.</a:t>
            </a:r>
            <a:endParaRPr lang="ru-RU"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4000" dirty="0">
                <a:latin typeface="Times New Roman" panose="02020603050405020304" pitchFamily="18" charset="0"/>
                <a:ea typeface="Calibri" panose="020F0502020204030204" pitchFamily="34" charset="0"/>
                <a:cs typeface="Times New Roman" panose="02020603050405020304" pitchFamily="18" charset="0"/>
              </a:rPr>
              <a:t>Назовите ученого – химика, который изобрел противогаз, действующий на основе явления адсорбции.</a:t>
            </a:r>
            <a:endParaRPr lang="ru-RU"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492575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4825" y="712688"/>
            <a:ext cx="6096000" cy="5374613"/>
          </a:xfrm>
          <a:prstGeom prst="rect">
            <a:avLst/>
          </a:prstGeom>
        </p:spPr>
        <p:txBody>
          <a:bodyPr>
            <a:spAutoFit/>
          </a:bodyPr>
          <a:lstStyle/>
          <a:p>
            <a:pPr indent="450215" algn="just">
              <a:lnSpc>
                <a:spcPct val="115000"/>
              </a:lnSpc>
              <a:spcAft>
                <a:spcPts val="0"/>
              </a:spcAft>
            </a:pPr>
            <a:r>
              <a:rPr lang="ru-RU" sz="3600" b="1" i="1" dirty="0">
                <a:latin typeface="Corbel" panose="020B0503020204020204" pitchFamily="34" charset="0"/>
                <a:ea typeface="Calibri" panose="020F0502020204030204" pitchFamily="34" charset="0"/>
                <a:cs typeface="Times New Roman" panose="02020603050405020304" pitchFamily="18" charset="0"/>
              </a:rPr>
              <a:t>Ответ: академик </a:t>
            </a:r>
            <a:r>
              <a:rPr lang="ru-RU" sz="3600" b="1" i="1" dirty="0" smtClean="0">
                <a:latin typeface="Corbel" panose="020B0503020204020204" pitchFamily="34" charset="0"/>
                <a:ea typeface="Calibri" panose="020F0502020204030204" pitchFamily="34" charset="0"/>
                <a:cs typeface="Times New Roman" panose="02020603050405020304" pitchFamily="18" charset="0"/>
              </a:rPr>
              <a:t>Николай Дмитриевич Зелинский</a:t>
            </a:r>
            <a:r>
              <a:rPr lang="ru-RU" sz="3600" b="1" i="1" dirty="0">
                <a:latin typeface="Corbel" panose="020B0503020204020204" pitchFamily="34" charset="0"/>
                <a:ea typeface="Calibri" panose="020F0502020204030204" pitchFamily="34" charset="0"/>
                <a:cs typeface="Times New Roman" panose="02020603050405020304" pitchFamily="18" charset="0"/>
              </a:rPr>
              <a:t>. </a:t>
            </a:r>
            <a:endParaRPr lang="ru-RU" sz="3600" b="1" i="1" dirty="0" smtClean="0">
              <a:latin typeface="Corbel" panose="020B0503020204020204" pitchFamily="34" charset="0"/>
              <a:ea typeface="Calibri" panose="020F0502020204030204" pitchFamily="34" charset="0"/>
              <a:cs typeface="Times New Roman" panose="02020603050405020304" pitchFamily="18" charset="0"/>
            </a:endParaRPr>
          </a:p>
          <a:p>
            <a:pPr indent="450215" algn="just">
              <a:lnSpc>
                <a:spcPct val="115000"/>
              </a:lnSpc>
              <a:spcAft>
                <a:spcPts val="0"/>
              </a:spcAft>
            </a:pPr>
            <a:r>
              <a:rPr lang="ru-RU" sz="2400" dirty="0" smtClean="0">
                <a:latin typeface="Corbel" panose="020B0503020204020204" pitchFamily="34" charset="0"/>
                <a:ea typeface="Calibri" panose="020F0502020204030204" pitchFamily="34" charset="0"/>
                <a:cs typeface="Times New Roman" panose="02020603050405020304" pitchFamily="18" charset="0"/>
              </a:rPr>
              <a:t>В </a:t>
            </a:r>
            <a:r>
              <a:rPr lang="ru-RU" sz="2400" dirty="0">
                <a:latin typeface="Corbel" panose="020B0503020204020204" pitchFamily="34" charset="0"/>
                <a:ea typeface="Calibri" panose="020F0502020204030204" pitchFamily="34" charset="0"/>
                <a:cs typeface="Times New Roman" panose="02020603050405020304" pitchFamily="18" charset="0"/>
              </a:rPr>
              <a:t>июле 1915 года он испытал на себе действие противогаза, находясь в комнате заполненной хлором. Вдыхание отравленного воздуха через угольный противогаз целиком освобождает воздух от ядовитых примесей и защищает человека от действия газообразных отравляющих веществ</a:t>
            </a:r>
            <a:r>
              <a:rPr lang="ru-RU" sz="2400" dirty="0">
                <a:latin typeface="Times New Roman" panose="02020603050405020304" pitchFamily="18" charset="0"/>
                <a:ea typeface="Calibri" panose="020F0502020204030204" pitchFamily="34" charset="0"/>
                <a:cs typeface="Times New Roman" panose="02020603050405020304" pitchFamily="18" charset="0"/>
              </a:rPr>
              <a:t>.</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7629525" y="556781"/>
            <a:ext cx="3962400" cy="5686425"/>
          </a:xfrm>
          <a:prstGeom prst="rect">
            <a:avLst/>
          </a:prstGeom>
        </p:spPr>
      </p:pic>
    </p:spTree>
    <p:extLst>
      <p:ext uri="{BB962C8B-B14F-4D97-AF65-F5344CB8AC3E}">
        <p14:creationId xmlns:p14="http://schemas.microsoft.com/office/powerpoint/2010/main" val="79159155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1276</Words>
  <Application>Microsoft Office PowerPoint</Application>
  <PresentationFormat>Широкоэкранный</PresentationFormat>
  <Paragraphs>76</Paragraphs>
  <Slides>37</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37</vt:i4>
      </vt:variant>
    </vt:vector>
  </HeadingPairs>
  <TitlesOfParts>
    <vt:vector size="44" baseType="lpstr">
      <vt:lpstr>Aharoni</vt:lpstr>
      <vt:lpstr>Arial</vt:lpstr>
      <vt:lpstr>Calibri</vt:lpstr>
      <vt:lpstr>Calibri Light</vt:lpstr>
      <vt:lpstr>Corbel</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3</cp:revision>
  <dcterms:created xsi:type="dcterms:W3CDTF">2025-04-21T06:15:05Z</dcterms:created>
  <dcterms:modified xsi:type="dcterms:W3CDTF">2025-04-21T06:26:12Z</dcterms:modified>
</cp:coreProperties>
</file>