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1" r:id="rId4"/>
    <p:sldId id="272" r:id="rId5"/>
    <p:sldId id="266" r:id="rId6"/>
    <p:sldId id="265" r:id="rId7"/>
    <p:sldId id="267" r:id="rId8"/>
    <p:sldId id="268" r:id="rId9"/>
    <p:sldId id="269" r:id="rId10"/>
    <p:sldId id="263" r:id="rId11"/>
    <p:sldId id="259" r:id="rId12"/>
    <p:sldId id="273" r:id="rId13"/>
    <p:sldId id="260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4" r:id="rId24"/>
    <p:sldId id="288" r:id="rId25"/>
    <p:sldId id="289" r:id="rId26"/>
    <p:sldId id="290" r:id="rId27"/>
    <p:sldId id="291" r:id="rId28"/>
    <p:sldId id="292" r:id="rId29"/>
    <p:sldId id="293" r:id="rId30"/>
    <p:sldId id="286" r:id="rId31"/>
    <p:sldId id="287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&#1052;&#1086;&#1080;%20&#1076;&#1086;&#1082;&#1091;&#1084;&#1077;&#1085;&#1090;&#1099;\&#1044;&#1086;&#1082;&#1083;&#1072;&#1076;&#1099;\&#1088;&#1077;&#1095;&#1077;&#1074;&#1072;&#1103;%20&#1072;&#1075;&#1088;&#1077;&#1089;&#1089;&#1080;&#1103;\&#1060;&#1088;&#1072;&#1085;&#1089;&#1080;&#1089;%20&#1043;&#1086;&#1081;&#1103;%20-%20&#1048;&#1089;&#1090;&#1086;&#1088;&#1080;&#1103;%20&#1083;&#1102;&#1073;&#1074;&#1080;%20%5bpesnik.su%5d.mp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1714488"/>
            <a:ext cx="6480048" cy="392431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Речевая агрессия </a:t>
            </a:r>
            <a:br>
              <a:rPr lang="ru-RU" dirty="0" smtClean="0"/>
            </a:br>
            <a:r>
              <a:rPr lang="ru-RU" dirty="0" smtClean="0"/>
              <a:t>в школе</a:t>
            </a:r>
            <a:br>
              <a:rPr lang="ru-RU" dirty="0" smtClean="0"/>
            </a:br>
            <a:r>
              <a:rPr lang="ru-RU" dirty="0" smtClean="0"/>
              <a:t> и способы ее преодоления.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1800" dirty="0" smtClean="0"/>
              <a:t>Подготовила социальный педагог</a:t>
            </a:r>
            <a:br>
              <a:rPr lang="ru-RU" sz="1800" dirty="0" smtClean="0"/>
            </a:br>
            <a:r>
              <a:rPr lang="ru-RU" sz="1800" dirty="0" smtClean="0"/>
              <a:t>Е.Н. Караулова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214290"/>
            <a:ext cx="6480048" cy="1143008"/>
          </a:xfrm>
        </p:spPr>
        <p:txBody>
          <a:bodyPr/>
          <a:lstStyle/>
          <a:p>
            <a:pPr algn="ctr"/>
            <a:r>
              <a:rPr lang="ru-RU" dirty="0" smtClean="0"/>
              <a:t>ГКОУ «Специальная (коррекционная) общеобразовательная школа-интернат № </a:t>
            </a:r>
            <a:r>
              <a:rPr lang="ru-RU" dirty="0" smtClean="0"/>
              <a:t>25».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Речевая агрессия по типу направленности может быть: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7467600" cy="4554551"/>
          </a:xfrm>
        </p:spPr>
        <p:txBody>
          <a:bodyPr>
            <a:normAutofit/>
          </a:bodyPr>
          <a:lstStyle/>
          <a:p>
            <a:r>
              <a:rPr lang="ru-RU" dirty="0" smtClean="0"/>
              <a:t>Ученик                       Ученик</a:t>
            </a:r>
          </a:p>
          <a:p>
            <a:endParaRPr lang="ru-RU" dirty="0" smtClean="0"/>
          </a:p>
          <a:p>
            <a:r>
              <a:rPr lang="ru-RU" dirty="0" smtClean="0"/>
              <a:t>Ученик                       Учитель</a:t>
            </a:r>
          </a:p>
          <a:p>
            <a:endParaRPr lang="ru-RU" dirty="0" smtClean="0"/>
          </a:p>
          <a:p>
            <a:r>
              <a:rPr lang="ru-RU" dirty="0" smtClean="0"/>
              <a:t>Родитель                    Ученик</a:t>
            </a:r>
          </a:p>
          <a:p>
            <a:endParaRPr lang="ru-RU" dirty="0" smtClean="0"/>
          </a:p>
          <a:p>
            <a:r>
              <a:rPr lang="ru-RU" dirty="0" smtClean="0"/>
              <a:t>Родитель                     Учитель</a:t>
            </a: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2643174" y="1857364"/>
            <a:ext cx="1571636" cy="1588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2714612" y="2857496"/>
            <a:ext cx="1500198" cy="1588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3000364" y="4000504"/>
            <a:ext cx="1428760" cy="1588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3071802" y="5143512"/>
            <a:ext cx="1571636" cy="1588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Беда в том, что большинство школьников, демонстрируя явную склонность к обидному общению, при этом не оценивают свою речь как агрессивную, не способны к объективной оценке собственного речевого поведения, а значит - к его анализу и изменению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Причины проявления речевой агрессии: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1. Биологические (лидер, самец, инстинкт самосохранения)</a:t>
            </a:r>
          </a:p>
          <a:p>
            <a:r>
              <a:rPr lang="ru-RU" dirty="0" smtClean="0"/>
              <a:t>2. Социальные (принятые в обществе нормы поведения)</a:t>
            </a:r>
          </a:p>
          <a:p>
            <a:r>
              <a:rPr lang="ru-RU" dirty="0" smtClean="0"/>
              <a:t>3. Психологические (психические заболевания)</a:t>
            </a:r>
          </a:p>
          <a:p>
            <a:r>
              <a:rPr lang="ru-RU" dirty="0" smtClean="0"/>
              <a:t>4. </a:t>
            </a:r>
            <a:r>
              <a:rPr lang="ru-RU" dirty="0" err="1" smtClean="0"/>
              <a:t>Социокультурные</a:t>
            </a:r>
            <a:r>
              <a:rPr lang="ru-RU" dirty="0" smtClean="0"/>
              <a:t> (принятые нормы поведения в микро- и </a:t>
            </a:r>
            <a:r>
              <a:rPr lang="ru-RU" dirty="0" err="1" smtClean="0"/>
              <a:t>макросоциуме</a:t>
            </a:r>
            <a:r>
              <a:rPr lang="ru-RU" dirty="0" smtClean="0"/>
              <a:t>)</a:t>
            </a:r>
          </a:p>
          <a:p>
            <a:r>
              <a:rPr lang="ru-RU" dirty="0" smtClean="0"/>
              <a:t>5. Собственно коммуникативные (он так умеет себя вести, по другому не может и не пробовал)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Причины использования речевой агрессии детьми: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Чтобы повысить собственную самооценку («Я лучше тебя»),</a:t>
            </a:r>
          </a:p>
          <a:p>
            <a:r>
              <a:rPr lang="ru-RU" sz="2800" dirty="0" smtClean="0"/>
              <a:t>Продемонстрировать позицию лидера («Я могу себе это позволить»),</a:t>
            </a:r>
          </a:p>
          <a:p>
            <a:r>
              <a:rPr lang="ru-RU" sz="2800" dirty="0" smtClean="0"/>
              <a:t>Укрепить свой авторитет в детском коллективе («Я заставлю тебя слушать даже то, что тебе неприятно»). </a:t>
            </a:r>
          </a:p>
          <a:p>
            <a:r>
              <a:rPr lang="ru-RU" sz="2800" dirty="0" smtClean="0"/>
              <a:t>Проекция семейных типов поведения на школьную жизнь (Срабатывает подсознание - мама, папа может- и Я МОГУ)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Последствия речевой агрессии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7467600" cy="4911741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Речевaя</a:t>
            </a:r>
            <a:r>
              <a:rPr lang="ru-RU" dirty="0" smtClean="0"/>
              <a:t> </a:t>
            </a:r>
            <a:r>
              <a:rPr lang="ru-RU" dirty="0" err="1" smtClean="0"/>
              <a:t>aгрессия</a:t>
            </a:r>
            <a:r>
              <a:rPr lang="ru-RU" dirty="0" smtClean="0"/>
              <a:t> препятствует </a:t>
            </a:r>
            <a:r>
              <a:rPr lang="ru-RU" dirty="0" err="1" smtClean="0"/>
              <a:t>реaлизaции</a:t>
            </a:r>
            <a:r>
              <a:rPr lang="ru-RU" dirty="0" smtClean="0"/>
              <a:t> основных </a:t>
            </a:r>
            <a:r>
              <a:rPr lang="ru-RU" dirty="0" err="1" smtClean="0"/>
              <a:t>зaдaч</a:t>
            </a:r>
            <a:r>
              <a:rPr lang="ru-RU" dirty="0" smtClean="0"/>
              <a:t> эффективного общения: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зaтрудняет</a:t>
            </a:r>
            <a:r>
              <a:rPr lang="ru-RU" dirty="0" smtClean="0"/>
              <a:t> полноценный обмен </a:t>
            </a:r>
            <a:r>
              <a:rPr lang="ru-RU" dirty="0" err="1" smtClean="0"/>
              <a:t>информaцией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тормозит восприятие и </a:t>
            </a:r>
            <a:r>
              <a:rPr lang="ru-RU" dirty="0" err="1" smtClean="0"/>
              <a:t>понимaние</a:t>
            </a:r>
            <a:r>
              <a:rPr lang="ru-RU" dirty="0" smtClean="0"/>
              <a:t> </a:t>
            </a:r>
            <a:r>
              <a:rPr lang="ru-RU" dirty="0" err="1" smtClean="0"/>
              <a:t>собеседникaми</a:t>
            </a:r>
            <a:r>
              <a:rPr lang="ru-RU" dirty="0" smtClean="0"/>
              <a:t> друг </a:t>
            </a:r>
            <a:r>
              <a:rPr lang="ru-RU" dirty="0" err="1" smtClean="0"/>
              <a:t>другa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человек укрепившись в допустимости </a:t>
            </a:r>
            <a:r>
              <a:rPr lang="ru-RU" dirty="0" err="1" smtClean="0"/>
              <a:t>aгрессии</a:t>
            </a:r>
            <a:r>
              <a:rPr lang="ru-RU" dirty="0" smtClean="0"/>
              <a:t> </a:t>
            </a:r>
            <a:r>
              <a:rPr lang="ru-RU" dirty="0" err="1" smtClean="0"/>
              <a:t>вербaльной</a:t>
            </a:r>
            <a:r>
              <a:rPr lang="ru-RU" dirty="0" smtClean="0"/>
              <a:t>,  может </a:t>
            </a:r>
            <a:r>
              <a:rPr lang="ru-RU" dirty="0" err="1" smtClean="0"/>
              <a:t>рaспрострaнить</a:t>
            </a:r>
            <a:r>
              <a:rPr lang="ru-RU" dirty="0" smtClean="0"/>
              <a:t> эту модель </a:t>
            </a:r>
            <a:r>
              <a:rPr lang="ru-RU" dirty="0" err="1" smtClean="0"/>
              <a:t>нa</a:t>
            </a:r>
            <a:r>
              <a:rPr lang="ru-RU" dirty="0" smtClean="0"/>
              <a:t> другие сферы жизни, требующие, по его мнению, уже </a:t>
            </a:r>
            <a:r>
              <a:rPr lang="ru-RU" sz="3900" dirty="0" smtClean="0"/>
              <a:t>физической </a:t>
            </a:r>
            <a:r>
              <a:rPr lang="ru-RU" sz="3900" dirty="0" err="1" smtClean="0"/>
              <a:t>aгрессии</a:t>
            </a:r>
            <a:r>
              <a:rPr lang="ru-RU" dirty="0" smtClean="0"/>
              <a:t>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Методы снятия речевой агрессии: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Метод проецирования положительных личностных качеств и поведенческих реакций.</a:t>
            </a:r>
          </a:p>
          <a:p>
            <a:pPr>
              <a:buNone/>
            </a:pPr>
            <a:r>
              <a:rPr lang="ru-RU" dirty="0" smtClean="0"/>
              <a:t>(«Ты же взрослый, рассудительный мальчик!»); удивление («Неужели ты мог сказать такое?!»); разочарование («А я-то думала, ты поступишь по-другому...»)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Методы снятия речевой агрессии: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Тактическое сомнение» (или метод «подзадоривания»)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и похвала.</a:t>
            </a:r>
          </a:p>
          <a:p>
            <a:pPr>
              <a:buNone/>
            </a:pPr>
            <a:r>
              <a:rPr lang="ru-RU" dirty="0" smtClean="0"/>
              <a:t>«Ну-ка, кто самый смелый - кто первым подойдет мириться?»; «Неужели ты не можешь обойтись без грубых слов?»; «Тебе, наверное, трудно проявить терпение и выдержку!» </a:t>
            </a:r>
          </a:p>
          <a:p>
            <a:pPr>
              <a:buNone/>
            </a:pPr>
            <a:r>
              <a:rPr lang="ru-RU" dirty="0" smtClean="0"/>
              <a:t>«Мне нравится как ты выполнил это задание!»</a:t>
            </a:r>
          </a:p>
          <a:p>
            <a:pPr>
              <a:buNone/>
            </a:pPr>
            <a:r>
              <a:rPr lang="ru-RU" dirty="0" smtClean="0"/>
              <a:t>«Спасибо за интересный вопрос!»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Методы снятия речевой агрессии: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Открытое словесное порицание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 </a:t>
            </a:r>
          </a:p>
          <a:p>
            <a:pPr>
              <a:buNone/>
            </a:pPr>
            <a:r>
              <a:rPr lang="ru-RU" dirty="0" smtClean="0"/>
              <a:t>самый простой способ противостоять агрессии. Однако он часто неэффективен, поскольку упрек, запрет, требование могут иметь прямо противоположный результат - вызвать ответные грубый отказ, возражение, протест. </a:t>
            </a:r>
          </a:p>
          <a:p>
            <a:pPr>
              <a:buNone/>
            </a:pPr>
            <a:r>
              <a:rPr lang="ru-RU" dirty="0" smtClean="0"/>
              <a:t>«Ребята, пожалуйста, прекратите ругаться! Вы ведете себя очень некрасиво!»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Методы снятия речевой агрессии: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Убеждение.</a:t>
            </a:r>
          </a:p>
          <a:p>
            <a:pPr>
              <a:buNone/>
            </a:pPr>
            <a:r>
              <a:rPr lang="ru-RU" dirty="0" smtClean="0"/>
              <a:t>Корректно напомнить («На эти слова Маша может обидеться»); морализировать отвлеченно («Надо вести себя хорошо», «Нужно быть умницей» и т.п.); убеждать в недоступном («Больше никогда не надо ссориться»; «Всегда необходимо подходить мириться первому» и т.п.);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Методы снятия речевой агрессии: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Извинение.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dirty="0" smtClean="0"/>
              <a:t>извинение «меняет знак» конфликтной ситуации - с отрицательного на положительный и определяет общую установку общения: от разобщенности, отчуждения, враждебности к примирению, единению, достижению согласия.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Речевая агрессия: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грубое, оскорбительное, обидное общение </a:t>
            </a:r>
          </a:p>
          <a:p>
            <a:r>
              <a:rPr lang="ru-RU" dirty="0" smtClean="0"/>
              <a:t> 2) словесное выражение негативных эмоций, чувств или намерений в неприемлемой в данной речевой ситуации форме. Речевая агрессия проявляется в оскорблении, угрозе, грубом требовании, грубом отказе, обвинении, насмешке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Методы снятия речевой агрессии: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Вежливое обращение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smtClean="0"/>
              <a:t>использование формы «Вы» в обращении к ученику</a:t>
            </a:r>
          </a:p>
          <a:p>
            <a:pPr>
              <a:buNone/>
            </a:pPr>
            <a:r>
              <a:rPr lang="ru-RU" dirty="0" smtClean="0"/>
              <a:t>«Мария, Вы мешаете мне вести урок...» вместо «Маша, ты мне мешаешь!».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Методы снятия речевой агрессии: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Иногда учитель резко, категорично выражает несогласие с мнением ученика что провоцирует его справедливые возмущение, обиду, протест.</a:t>
            </a:r>
          </a:p>
          <a:p>
            <a:r>
              <a:rPr lang="ru-RU" dirty="0" smtClean="0"/>
              <a:t>Но возражение может быть высказано педагогом в необидных для ребенка формах предположения («Возможно, это не совсем так»); сомнения («Сомневаюсь, что это правильно»; «Неужели это так и есть?»); неуверенности («Не уверен, что это вполне справедливо»); опасения («Боюсь, ты не совсем точен»).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Методы снятия речевой агрессии: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043510"/>
          </a:xfrm>
        </p:spPr>
        <p:txBody>
          <a:bodyPr>
            <a:normAutofit fontScale="70000" lnSpcReduction="20000"/>
          </a:bodyPr>
          <a:lstStyle/>
          <a:p>
            <a:r>
              <a:rPr lang="ru-RU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эвфемизмы</a:t>
            </a:r>
            <a:r>
              <a:rPr lang="ru-RU" sz="36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dirty="0" smtClean="0"/>
              <a:t>(греч. </a:t>
            </a:r>
            <a:r>
              <a:rPr lang="ru-RU" sz="3600" dirty="0" err="1" smtClean="0"/>
              <a:t>eu</a:t>
            </a:r>
            <a:r>
              <a:rPr lang="ru-RU" sz="3600" dirty="0" smtClean="0"/>
              <a:t> - «хорошо» + </a:t>
            </a:r>
            <a:r>
              <a:rPr lang="ru-RU" sz="3600" dirty="0" err="1" smtClean="0"/>
              <a:t>phemi</a:t>
            </a:r>
            <a:r>
              <a:rPr lang="ru-RU" sz="3600" dirty="0" smtClean="0"/>
              <a:t> - «говорю») - более мягкие слова или выражения   вместо грубых или бранных: </a:t>
            </a:r>
          </a:p>
          <a:p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(«человек, который присвоил что-то» вместо «вор»); слова с приставкой не- («неправда» вместо «вранье»); косвенное информирование - аллюзии, намеки, иносказания («Ты поступил как непорядочный человек» вместо «Ты негодяй»). Ребенку, который искажает истину, вместо «ты врешь» можно, исходя из условий общения, сказать «выдумываешь», «обманываешь», «фантазируешь», «говоришь неправду».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Практическая часть.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Для снятия агрессии, напряженности эмоциональной и физической можно использовать следующие упражнения и игры:</a:t>
            </a:r>
          </a:p>
          <a:p>
            <a:r>
              <a:rPr lang="ru-RU" b="1" dirty="0" smtClean="0"/>
              <a:t>«Воздушный шарик»</a:t>
            </a:r>
          </a:p>
          <a:p>
            <a:r>
              <a:rPr lang="ru-RU" dirty="0" smtClean="0"/>
              <a:t>«</a:t>
            </a:r>
            <a:r>
              <a:rPr lang="ru-RU" b="1" dirty="0" smtClean="0"/>
              <a:t>Насос и мяч</a:t>
            </a:r>
            <a:r>
              <a:rPr lang="ru-RU" dirty="0" smtClean="0"/>
              <a:t>» </a:t>
            </a:r>
          </a:p>
          <a:p>
            <a:r>
              <a:rPr lang="ru-RU" b="1" dirty="0" smtClean="0"/>
              <a:t>«Мешочек крика»</a:t>
            </a:r>
          </a:p>
          <a:p>
            <a:r>
              <a:rPr lang="ru-RU" b="1" dirty="0" smtClean="0"/>
              <a:t>«Защитный амулет»</a:t>
            </a:r>
          </a:p>
          <a:p>
            <a:r>
              <a:rPr lang="ru-RU" b="1" dirty="0" smtClean="0"/>
              <a:t>«Кактус»</a:t>
            </a:r>
          </a:p>
          <a:p>
            <a:r>
              <a:rPr lang="ru-RU" b="1" dirty="0" smtClean="0"/>
              <a:t>«Солнечная полянка»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«Воздушный шарик»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186766" cy="4911741"/>
          </a:xfrm>
        </p:spPr>
        <p:txBody>
          <a:bodyPr>
            <a:normAutofit fontScale="47500" lnSpcReduction="20000"/>
          </a:bodyPr>
          <a:lstStyle/>
          <a:p>
            <a:pPr fontAlgn="base"/>
            <a:r>
              <a:rPr lang="ru-RU" sz="3600" dirty="0" smtClean="0"/>
              <a:t>Игра для снятия мышечного и эмоционального напряжения (релаксации) у </a:t>
            </a:r>
            <a:r>
              <a:rPr lang="ru-RU" sz="3600" dirty="0" err="1" smtClean="0"/>
              <a:t>гиперактивных</a:t>
            </a:r>
            <a:r>
              <a:rPr lang="ru-RU" sz="3600" dirty="0" smtClean="0"/>
              <a:t> детей</a:t>
            </a:r>
          </a:p>
          <a:p>
            <a:pPr fontAlgn="base">
              <a:buNone/>
            </a:pPr>
            <a:endParaRPr lang="ru-RU" sz="3600" b="1" i="1" dirty="0" smtClean="0"/>
          </a:p>
          <a:p>
            <a:pPr>
              <a:buNone/>
            </a:pPr>
            <a:r>
              <a:rPr lang="ru-RU" sz="3600" b="1" dirty="0" smtClean="0"/>
              <a:t>Ведущий.</a:t>
            </a:r>
            <a:r>
              <a:rPr lang="ru-RU" sz="3600" dirty="0" smtClean="0"/>
              <a:t> Представь, что в твоей груди находится воздушный шарик. Вдыхая через нос, до отказа заполни воздухом его. Выдыхая ртом, почувствуй, как он выходит из легких, из шарика</a:t>
            </a:r>
          </a:p>
          <a:p>
            <a:pPr>
              <a:buNone/>
            </a:pPr>
            <a:r>
              <a:rPr lang="ru-RU" sz="3600" dirty="0" smtClean="0"/>
              <a:t>Не торопясь, повтори. Дыши и представляй, как шарик наполняется воздухом и становится все больше и больше.</a:t>
            </a:r>
          </a:p>
          <a:p>
            <a:pPr>
              <a:buNone/>
            </a:pPr>
            <a:r>
              <a:rPr lang="ru-RU" sz="3600" dirty="0" smtClean="0"/>
              <a:t>Медленно выдохни ртом, как будто воздух тихонько выходит из шарика.</a:t>
            </a:r>
          </a:p>
          <a:p>
            <a:pPr>
              <a:buNone/>
            </a:pPr>
            <a:r>
              <a:rPr lang="ru-RU" sz="3600" dirty="0" smtClean="0"/>
              <a:t>Сделай паузу и сосчитай до пяти.</a:t>
            </a:r>
          </a:p>
          <a:p>
            <a:pPr>
              <a:buNone/>
            </a:pPr>
            <a:r>
              <a:rPr lang="ru-RU" sz="3600" dirty="0" smtClean="0"/>
              <a:t>Снова вдохни и заполни легкие воздухом. Задержи его, считая до трех, представляя, что каждое легкое – надутый шарик.</a:t>
            </a:r>
          </a:p>
          <a:p>
            <a:pPr>
              <a:buNone/>
            </a:pPr>
            <a:r>
              <a:rPr lang="ru-RU" sz="3600" dirty="0" smtClean="0"/>
              <a:t>Выдохни. Почувствуй, как теплый воздух проходит через легкие, горло, рот.</a:t>
            </a:r>
          </a:p>
          <a:p>
            <a:pPr>
              <a:buNone/>
            </a:pPr>
            <a:r>
              <a:rPr lang="ru-RU" sz="3600" dirty="0" smtClean="0"/>
              <a:t>Повтори три раза, вдыхая и выдыхая воздух, представляя, что каждое легкое – надутый шарик, из которого выходит воздух, когда ты выдыхаешь</a:t>
            </a:r>
          </a:p>
          <a:p>
            <a:pPr>
              <a:buNone/>
            </a:pPr>
            <a:r>
              <a:rPr lang="ru-RU" sz="3600" dirty="0" smtClean="0"/>
              <a:t>Остановись и почувствуй, что ты полон энергии, а все напряжение пропало.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«</a:t>
            </a:r>
            <a:r>
              <a:rPr lang="ru-RU" b="1" dirty="0" smtClean="0"/>
              <a:t>Насос и мяч</a:t>
            </a:r>
            <a:r>
              <a:rPr lang="ru-RU" dirty="0" smtClean="0"/>
              <a:t>»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401080" cy="5126055"/>
          </a:xfrm>
        </p:spPr>
        <p:txBody>
          <a:bodyPr>
            <a:normAutofit fontScale="47500" lnSpcReduction="20000"/>
          </a:bodyPr>
          <a:lstStyle/>
          <a:p>
            <a:pPr fontAlgn="base"/>
            <a:r>
              <a:rPr lang="ru-RU" sz="3800" dirty="0" smtClean="0"/>
              <a:t>Игра для снятия мышечного и эмоционального напряжения (релаксации) у </a:t>
            </a:r>
            <a:r>
              <a:rPr lang="ru-RU" sz="3800" dirty="0" err="1" smtClean="0"/>
              <a:t>гиперактивных</a:t>
            </a:r>
            <a:r>
              <a:rPr lang="ru-RU" sz="3800" dirty="0" smtClean="0"/>
              <a:t> детей</a:t>
            </a:r>
          </a:p>
          <a:p>
            <a:pPr fontAlgn="base"/>
            <a:endParaRPr lang="ru-RU" b="1" i="1" dirty="0" smtClean="0"/>
          </a:p>
          <a:p>
            <a:pPr fontAlgn="base"/>
            <a:r>
              <a:rPr lang="ru-RU" sz="3800" dirty="0" smtClean="0"/>
              <a:t>Если ваш ребенок хоть раз видел, как </a:t>
            </a:r>
            <a:r>
              <a:rPr lang="ru-RU" sz="3800" dirty="0" err="1" smtClean="0"/>
              <a:t>сдувшийся</a:t>
            </a:r>
            <a:r>
              <a:rPr lang="ru-RU" sz="3800" dirty="0" smtClean="0"/>
              <a:t> мяч накачивают насосом, то ему легко будет войти в образ и изобразить изменения, происходящие в этот момент с мячом. </a:t>
            </a:r>
          </a:p>
          <a:p>
            <a:pPr fontAlgn="base">
              <a:buNone/>
            </a:pPr>
            <a:r>
              <a:rPr lang="ru-RU" sz="3800" dirty="0" smtClean="0"/>
              <a:t>Итак, встаньте напротив друг друга. Игрок, изображающий мяч, должен стоять с опущенной головой, вяло висящими руками, согнутыми в коленях ногами (то есть выглядеть как </a:t>
            </a:r>
            <a:r>
              <a:rPr lang="ru-RU" sz="3800" dirty="0" err="1" smtClean="0"/>
              <a:t>ненадутая</a:t>
            </a:r>
            <a:r>
              <a:rPr lang="ru-RU" sz="3800" dirty="0" smtClean="0"/>
              <a:t> оболочка мяча). Взрослый тем временем собирается исправить это положение и начинает делать такие движения, как будто в его руках находится насос. По мере увеличения интенсивности движений насоса «мяч» становится все более </a:t>
            </a:r>
            <a:r>
              <a:rPr lang="ru-RU" sz="3800" dirty="0" err="1" smtClean="0"/>
              <a:t>накаченым</a:t>
            </a:r>
            <a:r>
              <a:rPr lang="ru-RU" sz="3800" dirty="0" smtClean="0"/>
              <a:t>.</a:t>
            </a:r>
            <a:endParaRPr lang="ru-RU" sz="3800" b="1" i="1" dirty="0" smtClean="0"/>
          </a:p>
          <a:p>
            <a:r>
              <a:rPr lang="ru-RU" sz="3800" dirty="0" smtClean="0"/>
              <a:t>Когда у ребенка уже будут надуты щеки, а руки с напряжением вытянуты в стороны, сделайте вид, что вы критично смотрите на свою работу. Потрогайте его мышцы и посетуйте на то, что вы перестарались и теперь придется сдувать мяч. После этого изобразите выдергивание шланга насоса. Когда вы это сделаете, «мяч» </a:t>
            </a:r>
            <a:r>
              <a:rPr lang="ru-RU" sz="3800" dirty="0" err="1" smtClean="0"/>
              <a:t>сдуется</a:t>
            </a:r>
            <a:r>
              <a:rPr lang="ru-RU" sz="3800" dirty="0" smtClean="0"/>
              <a:t> настолько, что даже упадет на пол.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«Мешочек крика»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329642" cy="484030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Цель: научить ребенка простым методам самоконтроля, </a:t>
            </a:r>
            <a:r>
              <a:rPr lang="ru-RU" dirty="0" err="1" smtClean="0"/>
              <a:t>саморегуляции</a:t>
            </a:r>
            <a:r>
              <a:rPr lang="ru-RU" dirty="0" smtClean="0"/>
              <a:t>, произвольности поведения; Так, если ребенок возмущен, взволнован, разозлен, словом, просто не в состоянии говорить с вами тихо, предложите ему пользоваться «мешочком крика». Условьтесь с ребенком, что пока у него в руках этот мешочек, то он может орать и визжать в него столько, сколько ему нужно. Но когда он опустит магический мешочек, то будет говорить с окружающими размеренным голосом, обсуждая произошедшее»</a:t>
            </a:r>
          </a:p>
          <a:p>
            <a:r>
              <a:rPr lang="ru-RU" dirty="0" smtClean="0"/>
              <a:t> Или каждый желающий может подойти к «Мешочку  крика» и как можно громче покричать в него. Таким образом, он «избавляется» от своего крика на время занятия. После занятия дети могут «забрать» свой крик обратно. Обычно в конце урока дети с шутками и смехом оставляют содержимое «Мешочка» учителю на память.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«Защитный амулет»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329642" cy="4911741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Цель</a:t>
            </a:r>
            <a:r>
              <a:rPr lang="ru-RU" dirty="0" smtClean="0"/>
              <a:t>: снижение </a:t>
            </a:r>
            <a:r>
              <a:rPr lang="ru-RU" dirty="0" err="1" smtClean="0"/>
              <a:t>психоэмоционального</a:t>
            </a:r>
            <a:r>
              <a:rPr lang="ru-RU" dirty="0" smtClean="0"/>
              <a:t> напряжения.</a:t>
            </a:r>
          </a:p>
          <a:p>
            <a:r>
              <a:rPr lang="ru-RU" b="1" dirty="0" smtClean="0"/>
              <a:t>Время</a:t>
            </a:r>
            <a:r>
              <a:rPr lang="ru-RU" dirty="0" smtClean="0"/>
              <a:t>: 40 м.</a:t>
            </a:r>
          </a:p>
          <a:p>
            <a:r>
              <a:rPr lang="ru-RU" b="1" dirty="0" smtClean="0"/>
              <a:t>Материалы</a:t>
            </a:r>
            <a:r>
              <a:rPr lang="ru-RU" dirty="0" smtClean="0"/>
              <a:t>: бумага А4, цветной картон, цветная бумага, пластилин, клей, ножницы, нитки, ленточки, пуговицы, стразы, блёстки, крупы (гречка, рис), макаронные изделия (разные по форме, размеру), бусинки, ракушки.</a:t>
            </a:r>
          </a:p>
          <a:p>
            <a:endParaRPr lang="ru-RU" dirty="0" smtClean="0"/>
          </a:p>
          <a:p>
            <a:r>
              <a:rPr lang="ru-RU" b="1" dirty="0" smtClean="0"/>
              <a:t>Процедура</a:t>
            </a:r>
            <a:r>
              <a:rPr lang="ru-RU" dirty="0" smtClean="0"/>
              <a:t>: Предлагается из предложенных материалов сделать себе личный амулет для защиты от страхов.</a:t>
            </a:r>
          </a:p>
          <a:p>
            <a:r>
              <a:rPr lang="ru-RU" b="1" dirty="0" smtClean="0"/>
              <a:t>Вопросы: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Представьте свой амулет другим.</a:t>
            </a:r>
          </a:p>
          <a:p>
            <a:pPr>
              <a:buNone/>
            </a:pPr>
            <a:r>
              <a:rPr lang="ru-RU" dirty="0" smtClean="0"/>
              <a:t>Как действует ваш амулет?</a:t>
            </a:r>
          </a:p>
          <a:p>
            <a:pPr>
              <a:buNone/>
            </a:pPr>
            <a:r>
              <a:rPr lang="ru-RU" dirty="0" smtClean="0"/>
              <a:t>Какими свойствами он обладает?</a:t>
            </a:r>
          </a:p>
          <a:p>
            <a:pPr>
              <a:buNone/>
            </a:pPr>
            <a:r>
              <a:rPr lang="ru-RU" dirty="0" smtClean="0"/>
              <a:t>Как он поможет Вам справиться с Вашим страхом?</a:t>
            </a:r>
          </a:p>
          <a:p>
            <a:pPr>
              <a:buNone/>
            </a:pPr>
            <a:r>
              <a:rPr lang="ru-RU" dirty="0" smtClean="0"/>
              <a:t>Почему были выбраны именно эти материалы?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«Кактус»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58204" cy="550072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Автор методики Панфилова. Тест проводится с детьми с 4-х лет. </a:t>
            </a:r>
          </a:p>
          <a:p>
            <a:r>
              <a:rPr lang="ru-RU" dirty="0" smtClean="0"/>
              <a:t>Цель – выявление состояния эмоциональной сферы ребенка, выявление наличия агрессии, ее направленности и интенсивности.</a:t>
            </a:r>
          </a:p>
          <a:p>
            <a:r>
              <a:rPr lang="ru-RU" dirty="0" smtClean="0"/>
              <a:t>Материал – бумага (формат А4), карандаш. </a:t>
            </a:r>
          </a:p>
          <a:p>
            <a:r>
              <a:rPr lang="ru-RU" dirty="0" smtClean="0"/>
              <a:t>ИНСТРУКЦИЯ – «На листе бумаги нарисуй кактус, такой, какой ты его себе представляешь!»Вопросы и дополнительные объяснения не допускаются. Ребенку дается столько времени, сколько ему необходимо. По завершении рисования с ребенком проводится беседа.</a:t>
            </a:r>
          </a:p>
          <a:p>
            <a:r>
              <a:rPr lang="ru-RU" dirty="0" smtClean="0"/>
              <a:t>Беседа</a:t>
            </a:r>
          </a:p>
          <a:p>
            <a:pPr>
              <a:buNone/>
            </a:pPr>
            <a:r>
              <a:rPr lang="ru-RU" dirty="0" smtClean="0"/>
              <a:t>1. Кактус домашний или дикий?</a:t>
            </a:r>
          </a:p>
          <a:p>
            <a:pPr>
              <a:buNone/>
            </a:pPr>
            <a:r>
              <a:rPr lang="ru-RU" dirty="0" smtClean="0"/>
              <a:t>2. Его можно потрогать? </a:t>
            </a:r>
          </a:p>
          <a:p>
            <a:pPr>
              <a:buNone/>
            </a:pPr>
            <a:r>
              <a:rPr lang="ru-RU" dirty="0" smtClean="0"/>
              <a:t>3. Кактусу нравится, когда за ним ухаживают?</a:t>
            </a:r>
          </a:p>
          <a:p>
            <a:pPr>
              <a:buNone/>
            </a:pPr>
            <a:r>
              <a:rPr lang="ru-RU" dirty="0" smtClean="0"/>
              <a:t>4. У кактуса есть соседи? </a:t>
            </a:r>
          </a:p>
          <a:p>
            <a:pPr>
              <a:buNone/>
            </a:pPr>
            <a:r>
              <a:rPr lang="ru-RU" dirty="0" smtClean="0"/>
              <a:t>5. Какие растения его соседи? </a:t>
            </a:r>
          </a:p>
          <a:p>
            <a:pPr>
              <a:buNone/>
            </a:pPr>
            <a:r>
              <a:rPr lang="ru-RU" dirty="0" smtClean="0"/>
              <a:t>6. Когда кактус вырастет, что в нем изменится?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«Солнечная полянка»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186766" cy="5197493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Цель</a:t>
            </a:r>
            <a:r>
              <a:rPr lang="ru-RU" dirty="0" smtClean="0"/>
              <a:t>: снятие напряжения путем создания положительного эмоционального фона.</a:t>
            </a:r>
          </a:p>
          <a:p>
            <a:r>
              <a:rPr lang="ru-RU" b="1" dirty="0" smtClean="0"/>
              <a:t>Время</a:t>
            </a:r>
            <a:r>
              <a:rPr lang="ru-RU" dirty="0" smtClean="0"/>
              <a:t>: 15-20 минут.</a:t>
            </a:r>
          </a:p>
          <a:p>
            <a:r>
              <a:rPr lang="ru-RU" b="1" dirty="0" smtClean="0"/>
              <a:t>Материал</a:t>
            </a:r>
            <a:r>
              <a:rPr lang="ru-RU" dirty="0" smtClean="0"/>
              <a:t>: лист ватмана, на котором нарисована поляна, трава и солнце. Цветная и белая бумага, фломастеры, маркеры, акварельные краски, ножницы, клей. Магнитофон и аудиокассета с записью звуков природы.</a:t>
            </a:r>
          </a:p>
          <a:p>
            <a:r>
              <a:rPr lang="ru-RU" b="1" dirty="0" smtClean="0"/>
              <a:t>Инструкция</a:t>
            </a:r>
            <a:r>
              <a:rPr lang="ru-RU" dirty="0" smtClean="0"/>
              <a:t>: Представьте, что мы находимся на чудесной солнечной поляне, где вот-вот раскроются бутоны разных прекрасных цветов. Это и ромашки, и васильки, и одуванчики, и ландыши. И каждый из вас сможет найти на этой поляне свой цветок. А теперь возьмите бумагу, карандаши или фломастеры и нарисуйте цветок, который появился в вашем воображении.</a:t>
            </a:r>
          </a:p>
          <a:p>
            <a:r>
              <a:rPr lang="ru-RU" dirty="0" smtClean="0"/>
              <a:t> Вырежьте этот цветок, раскрасьте, напишите на нем пожелания своим друзьям и приклейте на нашу солнечную поляну.</a:t>
            </a:r>
          </a:p>
          <a:p>
            <a:r>
              <a:rPr lang="ru-RU" dirty="0" smtClean="0"/>
              <a:t>Посмотрите, какая получилась прекрасная поляна с цветами! Если подойти к ней поближе, мы сможем прочитать пожелания и почувствовать аромат цветов. Они ободряюще улыбаются всем нам и желают всего самого хорошего!</a:t>
            </a:r>
            <a:endParaRPr lang="ru-RU" dirty="0"/>
          </a:p>
        </p:txBody>
      </p:sp>
      <p:pic>
        <p:nvPicPr>
          <p:cNvPr id="5" name="Франсис Гойя - История любви [pesnik.su]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речевой агрессии: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Оскорбление </a:t>
            </a:r>
            <a:r>
              <a:rPr lang="ru-RU" i="1" dirty="0" smtClean="0"/>
              <a:t>—</a:t>
            </a:r>
            <a:r>
              <a:rPr lang="ru-RU" dirty="0" smtClean="0"/>
              <a:t> это умышленное унижение чести и достоинства, выраженное в неприличной форме. Структурная формула оскорбления предельно проста: "Ты — это X", где </a:t>
            </a:r>
            <a:r>
              <a:rPr lang="ru-RU" i="1" dirty="0" smtClean="0"/>
              <a:t>X —</a:t>
            </a:r>
            <a:r>
              <a:rPr lang="ru-RU" dirty="0" smtClean="0"/>
              <a:t> любое эмоционально-оценочное слово с отрицательным значением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Методы снятия речевой агрессии: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 smtClean="0"/>
              <a:t>Стараться избегать обидных высказываний в собственной речи. Умение правильно реагировать на грубость собеседника - посильная задача для каждого цивилизованного человека.</a:t>
            </a:r>
          </a:p>
          <a:p>
            <a:pPr algn="ctr">
              <a:buNone/>
            </a:pPr>
            <a:r>
              <a:rPr lang="ru-RU" b="1" dirty="0" smtClean="0"/>
              <a:t>Будем примерами для своих учеников и их родителей.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785795"/>
            <a:ext cx="6629400" cy="4624406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/>
              <a:t>Спасибо за внимание</a:t>
            </a:r>
            <a:r>
              <a:rPr lang="ru-RU" sz="5400" smtClean="0"/>
              <a:t>! </a:t>
            </a:r>
            <a:br>
              <a:rPr lang="ru-RU" sz="5400" smtClean="0"/>
            </a:br>
            <a:r>
              <a:rPr lang="ru-RU" sz="5400" smtClean="0"/>
              <a:t>   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 До свидания!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речевой агрессии: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Угроза</a:t>
            </a:r>
            <a:r>
              <a:rPr lang="ru-RU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i="1" dirty="0" smtClean="0"/>
              <a:t>—</a:t>
            </a:r>
            <a:r>
              <a:rPr lang="ru-RU" dirty="0" smtClean="0"/>
              <a:t> это обещание причинить адресату вред или зло в случае, если он не совершит или, наоборот, совершит какое-либо действие. Структурная формула угрозы выглядит следующим образом: "Если ты (не) сделаешь  что либо, то я сделаю тебе нечто плохое".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речевой агрессии: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Грубый отказ </a:t>
            </a:r>
            <a:r>
              <a:rPr lang="ru-RU" sz="2400" i="1" dirty="0" smtClean="0"/>
              <a:t>—</a:t>
            </a:r>
            <a:r>
              <a:rPr lang="ru-RU" sz="2400" dirty="0" smtClean="0"/>
              <a:t> это выраженный в неподобающей форме отрицательный ответ на просьбу или требование. Обычно эта форма речевой агрессии не содержит необходимых формул вежливости (извините, пожалуйста), сопровождается повышенным тоном и не содержит объяснения причины отказа.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Примеры грубого отказа("Обойдешься!"; "Разбежался!"; "Отстань от меня!") до сложного предложения ("Тебе надо — ты и делай!").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речевой агрессии: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257800"/>
          </a:xfrm>
        </p:spPr>
        <p:txBody>
          <a:bodyPr>
            <a:normAutofit fontScale="92500" lnSpcReduction="20000"/>
          </a:bodyPr>
          <a:lstStyle/>
          <a:p>
            <a:r>
              <a:rPr lang="ru-RU" sz="3100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Грубое требование </a:t>
            </a:r>
            <a:r>
              <a:rPr lang="ru-RU" sz="3100" i="1" dirty="0" smtClean="0"/>
              <a:t>—</a:t>
            </a:r>
            <a:r>
              <a:rPr lang="ru-RU" sz="3100" dirty="0" smtClean="0"/>
              <a:t> это грубое, выраженное в решительной, категорической форме распоряжение. содержит повелительную форму глагола </a:t>
            </a:r>
          </a:p>
          <a:p>
            <a:pPr>
              <a:buNone/>
            </a:pPr>
            <a:r>
              <a:rPr lang="ru-RU" sz="3100" dirty="0" smtClean="0"/>
              <a:t>Например: - «Шагай отсюда!»; </a:t>
            </a:r>
          </a:p>
          <a:p>
            <a:pPr>
              <a:buNone/>
            </a:pPr>
            <a:r>
              <a:rPr lang="ru-RU" sz="3100" dirty="0" smtClean="0"/>
              <a:t>- «Разбежался!»; </a:t>
            </a:r>
          </a:p>
          <a:p>
            <a:pPr>
              <a:buNone/>
            </a:pPr>
            <a:r>
              <a:rPr lang="ru-RU" sz="3100" dirty="0" smtClean="0"/>
              <a:t>- «Отстань от меня!»;</a:t>
            </a:r>
          </a:p>
          <a:p>
            <a:pPr>
              <a:buNone/>
            </a:pPr>
            <a:r>
              <a:rPr lang="ru-RU" sz="3100" dirty="0" smtClean="0"/>
              <a:t>- «Тебе надо — ты и делай!»; </a:t>
            </a:r>
          </a:p>
          <a:p>
            <a:pPr>
              <a:buNone/>
            </a:pPr>
            <a:r>
              <a:rPr lang="ru-RU" sz="3100" dirty="0" smtClean="0"/>
              <a:t>-«Быстро начала отвечать!»; </a:t>
            </a:r>
          </a:p>
          <a:p>
            <a:pPr>
              <a:buNone/>
            </a:pPr>
            <a:r>
              <a:rPr lang="ru-RU" sz="3100" dirty="0" smtClean="0"/>
              <a:t>- «Замолчал и сел!», </a:t>
            </a:r>
          </a:p>
          <a:p>
            <a:pPr>
              <a:buNone/>
            </a:pPr>
            <a:r>
              <a:rPr lang="ru-RU" sz="3100" dirty="0" smtClean="0"/>
              <a:t>- «Быстро пошли!».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речевой агрессии: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7467600" cy="4911741"/>
          </a:xfrm>
        </p:spPr>
        <p:txBody>
          <a:bodyPr>
            <a:noAutofit/>
          </a:bodyPr>
          <a:lstStyle/>
          <a:p>
            <a:r>
              <a:rPr lang="ru-RU" sz="2800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Враждебное замечание </a:t>
            </a:r>
            <a:r>
              <a:rPr lang="ru-RU" sz="2800" i="1" dirty="0" smtClean="0"/>
              <a:t>—</a:t>
            </a:r>
            <a:r>
              <a:rPr lang="ru-RU" sz="2800" dirty="0" smtClean="0"/>
              <a:t> это замечание, которое сводится к выражению негативной позиции к адресату или окружающим («Не выношу тебя!»; «Твое присутствие мне противно!»; «Ты меня бесишь») . Так, по наблюдениям учителей,  отечественной средней школе характерны такие враждебные замечания: «Да не знаешь ты ничего!»; «Чего он ко мне лезет?! Надоел!»; «Ты меня достал!»; «Глупости говоришь!»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речевой агрессии: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Порицание</a:t>
            </a:r>
            <a:r>
              <a:rPr lang="ru-RU" i="1" dirty="0" smtClean="0"/>
              <a:t> —</a:t>
            </a:r>
            <a:r>
              <a:rPr lang="ru-RU" dirty="0" smtClean="0"/>
              <a:t> это выражение неодобрения, осуждения. </a:t>
            </a:r>
          </a:p>
          <a:p>
            <a:pPr>
              <a:buNone/>
            </a:pPr>
            <a:r>
              <a:rPr lang="ru-RU" dirty="0" smtClean="0"/>
              <a:t>Структурно порицание состоит из обращения к адресату (обычно «ты», реже — «вы») или называния его в третьем  лице («Ты нагрубил мне!», «Вы хамите!», «Они невозможные!»). Иногда порицание оформляется в виде риторического вопроса-восклицания («Ты совсем с ума сошел?!»).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речевой агрессии: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Насмешка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 (колкость) </a:t>
            </a:r>
            <a:r>
              <a:rPr lang="ru-RU" dirty="0" smtClean="0"/>
              <a:t>— это обидная шутка, высказанная в чей-либо адрес с целью сказать собеседнику неприятное, подвергнуть его осмеянию. Насмешка предполагает особую речевую изощренность и очень часто строится на подтексте или ироническом несовпадении сказанного с реальным. Примером колкости может послужить предложение обратиться за советом к человеку, которого держат за глупца: "Давайте послушаем, что скажет самый умный из нас!"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518</TotalTime>
  <Words>1510</Words>
  <Application>Microsoft Office PowerPoint</Application>
  <PresentationFormat>Экран (4:3)</PresentationFormat>
  <Paragraphs>146</Paragraphs>
  <Slides>31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Техническая</vt:lpstr>
      <vt:lpstr>Речевая агрессия  в школе  и способы ее преодоления.  Подготовила социальный педагог Е.Н. Караулова</vt:lpstr>
      <vt:lpstr>Речевая агрессия:</vt:lpstr>
      <vt:lpstr>Виды речевой агрессии:</vt:lpstr>
      <vt:lpstr>Виды речевой агрессии:</vt:lpstr>
      <vt:lpstr>Виды речевой агрессии:</vt:lpstr>
      <vt:lpstr>Виды речевой агрессии:</vt:lpstr>
      <vt:lpstr>Виды речевой агрессии:</vt:lpstr>
      <vt:lpstr>Виды речевой агрессии:</vt:lpstr>
      <vt:lpstr>Виды речевой агрессии:</vt:lpstr>
      <vt:lpstr>Речевая агрессия по типу направленности может быть:</vt:lpstr>
      <vt:lpstr>Слайд 11</vt:lpstr>
      <vt:lpstr>Причины проявления речевой агрессии:</vt:lpstr>
      <vt:lpstr>Причины использования речевой агрессии детьми:</vt:lpstr>
      <vt:lpstr>Последствия речевой агрессии</vt:lpstr>
      <vt:lpstr>Методы снятия речевой агрессии:</vt:lpstr>
      <vt:lpstr>Методы снятия речевой агрессии:</vt:lpstr>
      <vt:lpstr>Методы снятия речевой агрессии:</vt:lpstr>
      <vt:lpstr>Методы снятия речевой агрессии:</vt:lpstr>
      <vt:lpstr>Методы снятия речевой агрессии:</vt:lpstr>
      <vt:lpstr>Методы снятия речевой агрессии:</vt:lpstr>
      <vt:lpstr>Методы снятия речевой агрессии:</vt:lpstr>
      <vt:lpstr>Методы снятия речевой агрессии:</vt:lpstr>
      <vt:lpstr>Практическая часть.</vt:lpstr>
      <vt:lpstr>«Воздушный шарик» </vt:lpstr>
      <vt:lpstr>«Насос и мяч»  </vt:lpstr>
      <vt:lpstr>«Мешочек крика»</vt:lpstr>
      <vt:lpstr>«Защитный амулет»</vt:lpstr>
      <vt:lpstr>«Кактус» </vt:lpstr>
      <vt:lpstr>«Солнечная полянка» </vt:lpstr>
      <vt:lpstr>Методы снятия речевой агрессии:</vt:lpstr>
      <vt:lpstr>Спасибо за внимание!       До свидания!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Речевая агрессия  и методы ее преодоления.  Подготовила социальный педагог Е.Н.Караулова</dc:title>
  <cp:lastModifiedBy>1</cp:lastModifiedBy>
  <cp:revision>52</cp:revision>
  <dcterms:modified xsi:type="dcterms:W3CDTF">2017-04-03T11:09:52Z</dcterms:modified>
</cp:coreProperties>
</file>