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</p:sldMasterIdLst>
  <p:sldIdLst>
    <p:sldId id="257" r:id="rId5"/>
    <p:sldId id="258" r:id="rId6"/>
    <p:sldId id="259" r:id="rId7"/>
    <p:sldId id="261" r:id="rId8"/>
    <p:sldId id="262" r:id="rId9"/>
    <p:sldId id="264" r:id="rId10"/>
    <p:sldId id="265" r:id="rId11"/>
    <p:sldId id="267" r:id="rId12"/>
    <p:sldId id="266" r:id="rId13"/>
    <p:sldId id="268" r:id="rId14"/>
    <p:sldId id="270" r:id="rId15"/>
    <p:sldId id="271" r:id="rId16"/>
    <p:sldId id="272" r:id="rId17"/>
    <p:sldId id="287" r:id="rId18"/>
    <p:sldId id="288" r:id="rId19"/>
    <p:sldId id="274" r:id="rId20"/>
    <p:sldId id="277" r:id="rId21"/>
    <p:sldId id="281" r:id="rId22"/>
    <p:sldId id="289" r:id="rId23"/>
    <p:sldId id="285" r:id="rId24"/>
    <p:sldId id="286" r:id="rId25"/>
    <p:sldId id="260" r:id="rId26"/>
    <p:sldId id="26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BE9FB"/>
    <a:srgbClr val="CCFF33"/>
    <a:srgbClr val="33CCFF"/>
    <a:srgbClr val="00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91E56-EAB4-44A4-A662-A965F86539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182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44210-9242-4523-B91D-71DFEB2B3D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401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91000"/>
            <a:ext cx="2057400" cy="1935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91000"/>
            <a:ext cx="6019800" cy="1935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638BA-0ACF-43FE-98F4-2487623C66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8352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A9AA2-2348-47AD-BAE8-8D1D7F3B2F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8735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DF8D3-E2F0-4D49-AC41-FE00994533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9179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82981-4ECD-4CE0-B48A-56A6A8DB6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5462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FEF77-602A-4908-801F-75A7723440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5047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FFD49-6CEF-4B54-9676-FFE91A85F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445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4B4B5-AD26-42ED-A2E4-2209145601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3686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B1A3C-811A-4D82-B200-544F6375F1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3249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356A2-0B34-442E-A55C-E0AEE836F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650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26CEE-D1B6-447D-AE71-0CD75B071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3527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CB392-F6E1-4B74-9F89-F7D235BB1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8651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A88C-5A63-4E97-BB32-EBBB744C04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286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84C9A-0DAF-4AED-9F5C-EE0ECFC29A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5030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5530D-06D2-42D9-971D-037B5B5F4B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8197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1B696-9BF3-43FB-B33A-016FEDC5EC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0041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98998-F96C-4957-9F54-0AEC340848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1264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9F80D-0468-4880-ABEF-E743DB4D38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2853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BD965-9EDA-4453-BE05-81E74DD195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7240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BB30F-99AC-4943-AF3C-073D17EB1E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534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0929F-A43A-4D8B-94CA-FC9F154278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663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AFB1B-2CFD-43EC-970B-4EDB215AE5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1984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64FC6-E90C-4341-8A3E-1ADF6CCF58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583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F9A5D-FBC5-4671-B582-739A5075C5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2800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380B2-E893-4726-BECE-32DE4DB92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076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37E90-B7E3-4250-A18C-C62BAF040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2771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9260C-CD4C-4A8B-BB7B-EEF073C45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638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FCB9F-2AF6-4759-AFCC-78A03EFB40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6681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F006A-4D8B-4966-A9C1-8972F8749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41144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2F305-725D-4A46-8904-222D0AE23A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3347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4C93-1D97-4EC0-B0CB-82D4BDFD8F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989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0989-53C0-4ED3-9C10-620B382417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93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410200"/>
            <a:ext cx="4038600" cy="71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410200"/>
            <a:ext cx="4038600" cy="71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88513-4E00-4B9C-9E95-0D3E6D07C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1946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F92C5-0811-42F2-9754-5464FEF4D3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044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44423-2F50-4DCA-97E7-030832373C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2454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ED24F-842F-45C4-8070-081C08DBCD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3162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E72B1-DF51-4B0B-A458-827C18855F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6616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600200"/>
            <a:ext cx="211455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1912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4F20D-580E-4EE2-BFBB-0394D92E73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005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F0F18-188A-43C4-9486-C581EAF98D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019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8C8DC-3A83-4C66-A2EE-0898D2E336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164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318CC-5D8B-4003-B801-45A7FA3D6E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085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FC105-7DAF-412A-A971-36D7E18089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075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5719F-03F7-4D29-ACFE-2BC7032EE7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578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91000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Doctors Template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5410200"/>
            <a:ext cx="8229600" cy="715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Subtitle Goes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BACE36-5147-4ECF-B244-4A962449E0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2500" b="1">
          <a:solidFill>
            <a:srgbClr val="33CC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1307C8-5DA9-40E2-B162-9549C3AC8D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9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E321BC-81D4-4095-9F10-8CC0BB4144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495800"/>
            <a:ext cx="8001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13D13E-7106-4B8E-BF95-7EC6D4E065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andex.ru/" TargetMode="External"/><Relationship Id="rId3" Type="http://schemas.openxmlformats.org/officeDocument/2006/relationships/hyperlink" Target="http://www.herwish.ru/photo.php?article=1154&amp;id=5714" TargetMode="External"/><Relationship Id="rId7" Type="http://schemas.openxmlformats.org/officeDocument/2006/relationships/hyperlink" Target="http://www.liveinternet.ru/" TargetMode="External"/><Relationship Id="rId2" Type="http://schemas.openxmlformats.org/officeDocument/2006/relationships/hyperlink" Target="http://kurspresent.ru/page/shablon-vrachi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whoop.ru/" TargetMode="External"/><Relationship Id="rId5" Type="http://schemas.openxmlformats.org/officeDocument/2006/relationships/hyperlink" Target="http://kiev-mama.com.ua/" TargetMode="External"/><Relationship Id="rId4" Type="http://schemas.openxmlformats.org/officeDocument/2006/relationships/hyperlink" Target="http://images.yandex.ru/?lr=36&amp;source=wi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93096"/>
            <a:ext cx="8229600" cy="183306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sz="5400" dirty="0" smtClean="0">
                <a:solidFill>
                  <a:srgbClr val="FFFF00"/>
                </a:solidFill>
              </a:rPr>
              <a:t>Старые истины на новый лад</a:t>
            </a:r>
          </a:p>
          <a:p>
            <a:pPr>
              <a:buNone/>
            </a:pP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6815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Фруктовые  хиты на службе красоты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Виноград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Ольга\Documents\Downloads\b584f9d280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2160240" cy="2599611"/>
          </a:xfrm>
          <a:prstGeom prst="rect">
            <a:avLst/>
          </a:prstGeom>
          <a:noFill/>
        </p:spPr>
      </p:pic>
      <p:pic>
        <p:nvPicPr>
          <p:cNvPr id="3075" name="Picture 3" descr="C:\Users\Ольга\Documents\Downloads\vinogra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1972764" cy="2448272"/>
          </a:xfrm>
          <a:prstGeom prst="rect">
            <a:avLst/>
          </a:prstGeom>
          <a:noFill/>
        </p:spPr>
      </p:pic>
      <p:pic>
        <p:nvPicPr>
          <p:cNvPr id="5" name="Picture 2" descr="C:\Users\Ольга\Documents\Downloads\94279704_3745730_0_621c_a49133df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725144"/>
            <a:ext cx="1887760" cy="1656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07704" y="4077072"/>
            <a:ext cx="5338936" cy="608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Манго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Цитрусовые: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апельсины, лимоны. мандарины, грейпфруты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Ольга\Documents\Downloads\725024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37112"/>
            <a:ext cx="2463856" cy="1584176"/>
          </a:xfrm>
          <a:prstGeom prst="rect">
            <a:avLst/>
          </a:prstGeom>
          <a:noFill/>
        </p:spPr>
      </p:pic>
      <p:pic>
        <p:nvPicPr>
          <p:cNvPr id="2051" name="Picture 3" descr="C:\Users\Ольга\Documents\Downloads\Food_Berries_and_fruits_and_nuts_Israeli_Red_Grapefruit_029550_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77072"/>
            <a:ext cx="2609080" cy="1719064"/>
          </a:xfrm>
          <a:prstGeom prst="rect">
            <a:avLst/>
          </a:prstGeom>
          <a:noFill/>
        </p:spPr>
      </p:pic>
      <p:pic>
        <p:nvPicPr>
          <p:cNvPr id="2052" name="Picture 4" descr="C:\Users\Ольга\Documents\Downloads\look.com.ua-53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556792"/>
            <a:ext cx="2670305" cy="1656184"/>
          </a:xfrm>
          <a:prstGeom prst="rect">
            <a:avLst/>
          </a:prstGeom>
          <a:noFill/>
        </p:spPr>
      </p:pic>
      <p:pic>
        <p:nvPicPr>
          <p:cNvPr id="2053" name="Picture 5" descr="C:\Users\Ольга\Documents\Downloads\photosborka.ru_4350_view_AC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556792"/>
            <a:ext cx="2524384" cy="1656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Яблоки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Ольга\Documents\Downloads\img_24423601_69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544669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4252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Репортаж из салона красоты: и руки,  и ноги в порядке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Ольга\Documents\Downloads\d49b9fc4edf8cf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2627344" cy="3384376"/>
          </a:xfrm>
          <a:prstGeom prst="rect">
            <a:avLst/>
          </a:prstGeom>
          <a:noFill/>
        </p:spPr>
      </p:pic>
      <p:pic>
        <p:nvPicPr>
          <p:cNvPr id="7171" name="Picture 3" descr="C:\Users\Ольга\Documents\Download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20888"/>
            <a:ext cx="264989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rpp.nashaucheba.ru/pars_docs/refs/117/116291/img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7308303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Уход за волосами и ногтями рук и ног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0" dirty="0" smtClean="0">
                <a:solidFill>
                  <a:srgbClr val="FFFF00"/>
                </a:solidFill>
              </a:rPr>
              <a:t> Уход за волосами и ногтями рук и ног</a:t>
            </a:r>
          </a:p>
          <a:p>
            <a:pPr lvl="0"/>
            <a:r>
              <a:rPr lang="ru-RU" sz="2800" b="0" dirty="0" smtClean="0">
                <a:solidFill>
                  <a:srgbClr val="FFFF00"/>
                </a:solidFill>
              </a:rPr>
              <a:t>Волосы требуют постоянного ухода. Их рекомендуют мыть каждые 5-6 дней</a:t>
            </a:r>
          </a:p>
          <a:p>
            <a:pPr lvl="0"/>
            <a:r>
              <a:rPr lang="ru-RU" sz="2800" b="0" dirty="0" smtClean="0">
                <a:solidFill>
                  <a:srgbClr val="FFFF00"/>
                </a:solidFill>
              </a:rPr>
              <a:t>У каждого должна быть индивидуальная расческа</a:t>
            </a:r>
          </a:p>
          <a:p>
            <a:pPr lvl="0"/>
            <a:r>
              <a:rPr lang="ru-RU" sz="2800" b="0" dirty="0" smtClean="0">
                <a:solidFill>
                  <a:srgbClr val="FFFF00"/>
                </a:solidFill>
              </a:rPr>
              <a:t>Девочкам не рекомендуется стягивать волосы, т.к. это способствует выпадению волос</a:t>
            </a:r>
          </a:p>
          <a:p>
            <a:pPr lvl="0"/>
            <a:r>
              <a:rPr lang="ru-RU" sz="2800" b="0" dirty="0" smtClean="0">
                <a:solidFill>
                  <a:srgbClr val="FFFF00"/>
                </a:solidFill>
              </a:rPr>
              <a:t>Ногти рекомендуется коротко стричь</a:t>
            </a:r>
            <a:endParaRPr lang="ru-RU" sz="2800" b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6660232" y="620688"/>
            <a:ext cx="216024" cy="57606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Ольга\Documents\Downloads\004011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1630064" cy="1700808"/>
          </a:xfrm>
          <a:prstGeom prst="rect">
            <a:avLst/>
          </a:prstGeom>
          <a:noFill/>
        </p:spPr>
      </p:pic>
      <p:pic>
        <p:nvPicPr>
          <p:cNvPr id="2054" name="Picture 6" descr="C:\Users\Ольга\Documents\Downloads\12612055758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1627197" cy="2520280"/>
          </a:xfrm>
          <a:prstGeom prst="rect">
            <a:avLst/>
          </a:prstGeom>
          <a:noFill/>
        </p:spPr>
      </p:pic>
      <p:pic>
        <p:nvPicPr>
          <p:cNvPr id="2056" name="Picture 8" descr="C:\Users\Ольга\Documents\Downloads\36-10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636912"/>
            <a:ext cx="1846917" cy="3168352"/>
          </a:xfrm>
          <a:prstGeom prst="rect">
            <a:avLst/>
          </a:prstGeom>
          <a:noFill/>
        </p:spPr>
      </p:pic>
      <p:pic>
        <p:nvPicPr>
          <p:cNvPr id="2057" name="Picture 9" descr="C:\Users\Ольга\Documents\Downloads\30-10-700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772816"/>
            <a:ext cx="1670999" cy="2160240"/>
          </a:xfrm>
          <a:prstGeom prst="rect">
            <a:avLst/>
          </a:prstGeom>
          <a:noFill/>
        </p:spPr>
      </p:pic>
      <p:pic>
        <p:nvPicPr>
          <p:cNvPr id="2058" name="Picture 10" descr="C:\Users\Ольга\Documents\Downloads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437112"/>
            <a:ext cx="2065412" cy="174982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555776" y="0"/>
            <a:ext cx="6588223" cy="70788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ru-RU" sz="4000" b="1" dirty="0" smtClean="0">
                <a:solidFill>
                  <a:srgbClr val="FFFF00"/>
                </a:solidFill>
              </a:rPr>
              <a:t>    По одежке встречают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644008" y="836712"/>
            <a:ext cx="2016224" cy="86409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Лен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                      </a:t>
            </a:r>
            <a:r>
              <a:rPr lang="ru-RU" dirty="0" smtClean="0">
                <a:solidFill>
                  <a:srgbClr val="FFFF00"/>
                </a:solidFill>
              </a:rPr>
              <a:t>Хлопок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149" name="Picture 5" descr="C:\Users\Ольга\Documents\Downloads\хлоп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348880"/>
            <a:ext cx="2997149" cy="3255888"/>
          </a:xfrm>
          <a:prstGeom prst="rect">
            <a:avLst/>
          </a:prstGeom>
          <a:noFill/>
        </p:spPr>
      </p:pic>
      <p:pic>
        <p:nvPicPr>
          <p:cNvPr id="6150" name="Picture 6" descr="C:\Users\Ольга\Documents\Downloads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348880"/>
            <a:ext cx="180595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Ольга\Documents\Downloads\5a3a30b1474269770e21ad08833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300192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742528"/>
          </a:xfrm>
        </p:spPr>
        <p:txBody>
          <a:bodyPr/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Гигиенические требования к одежде, обуви.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073427"/>
          </a:xfrm>
        </p:spPr>
        <p:txBody>
          <a:bodyPr/>
          <a:lstStyle/>
          <a:p>
            <a:pPr lvl="0"/>
            <a:r>
              <a:rPr lang="ru-RU" sz="2800" b="0" dirty="0" smtClean="0">
                <a:solidFill>
                  <a:srgbClr val="FFFF00"/>
                </a:solidFill>
                <a:effectLst/>
              </a:rPr>
              <a:t>Одежда не должны быть слишком длиной и тесной, т.к. она затрудняет движение и препятствует нормальному течению жизненных функций организма</a:t>
            </a:r>
          </a:p>
          <a:p>
            <a:pPr lvl="0"/>
            <a:r>
              <a:rPr lang="ru-RU" sz="2800" b="0" dirty="0" smtClean="0">
                <a:solidFill>
                  <a:srgbClr val="FFFF00"/>
                </a:solidFill>
                <a:effectLst/>
              </a:rPr>
              <a:t>Необходимо учитывать возрастные размеры и пропорции тела</a:t>
            </a:r>
          </a:p>
          <a:p>
            <a:pPr lvl="0"/>
            <a:r>
              <a:rPr lang="ru-RU" sz="2800" b="0" dirty="0" smtClean="0">
                <a:solidFill>
                  <a:srgbClr val="FFFF00"/>
                </a:solidFill>
                <a:effectLst/>
              </a:rPr>
              <a:t>Одежда должна соответствовать времени года, должна быть воздухонепроницаемой, хорошо впитывать пот.</a:t>
            </a:r>
            <a:endParaRPr lang="ru-RU" sz="2800" b="0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Цели урока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640960" cy="5328592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r>
              <a:rPr lang="ru-RU" sz="3200" b="0" dirty="0" smtClean="0">
                <a:solidFill>
                  <a:srgbClr val="FBE9FB"/>
                </a:solidFill>
                <a:effectLst/>
              </a:rPr>
              <a:t>1.Развивать    понятия   о   гигиене одежды, обуви, кожи.</a:t>
            </a:r>
          </a:p>
          <a:p>
            <a:pPr>
              <a:buNone/>
            </a:pPr>
            <a:r>
              <a:rPr lang="ru-RU" sz="3200" b="0" dirty="0" smtClean="0">
                <a:solidFill>
                  <a:srgbClr val="FBE9FB"/>
                </a:solidFill>
                <a:effectLst/>
              </a:rPr>
              <a:t>2. Профилактика и оказание </a:t>
            </a:r>
            <a:r>
              <a:rPr lang="ru-RU" sz="3200" b="0" dirty="0" err="1" smtClean="0">
                <a:solidFill>
                  <a:srgbClr val="FBE9FB"/>
                </a:solidFill>
                <a:effectLst/>
              </a:rPr>
              <a:t>пер-вой</a:t>
            </a:r>
            <a:r>
              <a:rPr lang="ru-RU" sz="3200" b="0" dirty="0" smtClean="0">
                <a:solidFill>
                  <a:srgbClr val="FBE9FB"/>
                </a:solidFill>
                <a:effectLst/>
              </a:rPr>
              <a:t>   помощи   при    ожогах    и обморожениях.</a:t>
            </a:r>
            <a:endParaRPr lang="en-US" sz="3200" b="0" dirty="0">
              <a:solidFill>
                <a:srgbClr val="FBE9FB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Тест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lvl="0">
              <a:buNone/>
            </a:pPr>
            <a:r>
              <a:rPr lang="ru-RU" sz="2800" b="0" dirty="0" smtClean="0">
                <a:effectLst/>
              </a:rPr>
              <a:t>1. Выдавливание прыщей  поможет быстрее избавиться от них.</a:t>
            </a:r>
          </a:p>
          <a:p>
            <a:pPr lvl="0">
              <a:buNone/>
            </a:pPr>
            <a:r>
              <a:rPr lang="ru-RU" sz="2800" b="0" dirty="0" smtClean="0">
                <a:effectLst/>
              </a:rPr>
              <a:t>2. Шоколад и жирная пища является причиной прыщей.</a:t>
            </a:r>
          </a:p>
          <a:p>
            <a:pPr lvl="0">
              <a:buNone/>
            </a:pPr>
            <a:r>
              <a:rPr lang="ru-RU" sz="2800" b="0" dirty="0" smtClean="0">
                <a:effectLst/>
              </a:rPr>
              <a:t>3. Стрессы могут привести к появлению прыщей.</a:t>
            </a:r>
          </a:p>
          <a:p>
            <a:pPr lvl="0">
              <a:buNone/>
            </a:pPr>
            <a:r>
              <a:rPr lang="ru-RU" sz="2800" b="0" dirty="0" smtClean="0">
                <a:effectLst/>
              </a:rPr>
              <a:t>4. Только подростки страдают от прыщей.</a:t>
            </a:r>
          </a:p>
          <a:p>
            <a:pPr lvl="0">
              <a:buNone/>
            </a:pPr>
            <a:r>
              <a:rPr lang="ru-RU" sz="2800" b="0" dirty="0" smtClean="0">
                <a:effectLst/>
              </a:rPr>
              <a:t>5. Использование косметических средств может привести к появлению прыщей. </a:t>
            </a:r>
          </a:p>
          <a:p>
            <a:pPr lvl="0">
              <a:buNone/>
            </a:pPr>
            <a:r>
              <a:rPr lang="ru-RU" sz="2800" b="0" dirty="0" smtClean="0">
                <a:effectLst/>
              </a:rPr>
              <a:t>6. С прыщами возможно бороться.</a:t>
            </a:r>
          </a:p>
          <a:p>
            <a:endParaRPr lang="ru-RU" b="0" dirty="0">
              <a:effectLst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Проверь себя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/>
          <a:lstStyle/>
          <a:p>
            <a:pPr lvl="0">
              <a:buNone/>
            </a:pPr>
            <a:r>
              <a:rPr lang="ru-RU" sz="2800" b="0" dirty="0" smtClean="0"/>
              <a:t>1. Выдавливание прыщей  поможет быстрее избавиться от них.                   </a:t>
            </a:r>
            <a:r>
              <a:rPr lang="ru-RU" sz="2800" b="0" dirty="0" smtClean="0">
                <a:solidFill>
                  <a:srgbClr val="FF0000"/>
                </a:solidFill>
              </a:rPr>
              <a:t>Нет</a:t>
            </a:r>
          </a:p>
          <a:p>
            <a:pPr lvl="0">
              <a:buNone/>
            </a:pPr>
            <a:r>
              <a:rPr lang="ru-RU" sz="2800" b="0" dirty="0" smtClean="0"/>
              <a:t>2. Шоколад и жирная пища является причиной прыщей.                  </a:t>
            </a:r>
            <a:r>
              <a:rPr lang="ru-RU" sz="2800" b="0" dirty="0" smtClean="0">
                <a:solidFill>
                  <a:srgbClr val="FF0000"/>
                </a:solidFill>
              </a:rPr>
              <a:t>Да</a:t>
            </a:r>
          </a:p>
          <a:p>
            <a:pPr lvl="0">
              <a:buNone/>
            </a:pPr>
            <a:r>
              <a:rPr lang="ru-RU" sz="2800" b="0" dirty="0" smtClean="0"/>
              <a:t>3. Стрессы могут привести к появлению прыщей.      </a:t>
            </a:r>
            <a:r>
              <a:rPr lang="ru-RU" sz="2800" b="0" dirty="0" smtClean="0">
                <a:solidFill>
                  <a:srgbClr val="FF0000"/>
                </a:solidFill>
              </a:rPr>
              <a:t>Да</a:t>
            </a:r>
            <a:r>
              <a:rPr lang="ru-RU" sz="2800" b="0" dirty="0" smtClean="0"/>
              <a:t>                 </a:t>
            </a:r>
          </a:p>
          <a:p>
            <a:pPr lvl="0">
              <a:buNone/>
            </a:pPr>
            <a:r>
              <a:rPr lang="ru-RU" sz="2800" b="0" dirty="0" smtClean="0"/>
              <a:t>4. Только подростки страдают от прыщей. </a:t>
            </a:r>
            <a:r>
              <a:rPr lang="ru-RU" sz="2800" b="0" dirty="0" smtClean="0">
                <a:solidFill>
                  <a:srgbClr val="FF0000"/>
                </a:solidFill>
              </a:rPr>
              <a:t>Нет</a:t>
            </a:r>
            <a:endParaRPr lang="ru-RU" sz="2800" b="0" dirty="0" smtClean="0"/>
          </a:p>
          <a:p>
            <a:pPr lvl="0">
              <a:buNone/>
            </a:pPr>
            <a:r>
              <a:rPr lang="ru-RU" sz="2800" b="0" dirty="0" smtClean="0"/>
              <a:t>5. Использование косметических средств может привести к появлению прыщей. .  </a:t>
            </a:r>
            <a:r>
              <a:rPr lang="ru-RU" sz="2800" b="0" dirty="0" smtClean="0">
                <a:solidFill>
                  <a:srgbClr val="FF0000"/>
                </a:solidFill>
              </a:rPr>
              <a:t>Нет</a:t>
            </a:r>
            <a:endParaRPr lang="ru-RU" sz="2800" b="0" dirty="0" smtClean="0"/>
          </a:p>
          <a:p>
            <a:pPr lvl="0">
              <a:buNone/>
            </a:pPr>
            <a:r>
              <a:rPr lang="ru-RU" sz="2800" b="0" dirty="0" smtClean="0"/>
              <a:t>6. С прыщами возможно бороться. </a:t>
            </a:r>
            <a:r>
              <a:rPr lang="ru-RU" sz="2800" b="0" dirty="0" smtClean="0">
                <a:solidFill>
                  <a:srgbClr val="FF0000"/>
                </a:solidFill>
              </a:rPr>
              <a:t>Да</a:t>
            </a:r>
            <a:endParaRPr lang="ru-RU" sz="2800" b="0" dirty="0" smtClean="0"/>
          </a:p>
          <a:p>
            <a:endParaRPr lang="ru-RU" b="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Итог урока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Оценки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Использованные ресурсы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0" dirty="0" smtClean="0"/>
              <a:t> </a:t>
            </a:r>
            <a:r>
              <a:rPr lang="en-US" b="0" dirty="0" smtClean="0">
                <a:solidFill>
                  <a:srgbClr val="C00000"/>
                </a:solidFill>
                <a:hlinkClick r:id="rId2"/>
              </a:rPr>
              <a:t>http://kurspresent.ru/page/shablon-vrachi</a:t>
            </a:r>
            <a:r>
              <a:rPr lang="ru-RU" b="0" dirty="0" smtClean="0">
                <a:solidFill>
                  <a:srgbClr val="C00000"/>
                </a:solidFill>
              </a:rPr>
              <a:t>  </a:t>
            </a:r>
            <a:r>
              <a:rPr lang="ru-RU" b="0" dirty="0" smtClean="0"/>
              <a:t>Шаблоны презентаций</a:t>
            </a:r>
          </a:p>
          <a:p>
            <a:pPr>
              <a:buNone/>
            </a:pPr>
            <a:r>
              <a:rPr lang="en-US" b="0" dirty="0" smtClean="0">
                <a:hlinkClick r:id="rId3"/>
              </a:rPr>
              <a:t>http://www.herwish.ru/photo.php?article=1154&amp;id=5714</a:t>
            </a:r>
            <a:r>
              <a:rPr lang="ru-RU" b="0" dirty="0" smtClean="0"/>
              <a:t>  </a:t>
            </a:r>
            <a:r>
              <a:rPr lang="ru-RU" b="0" dirty="0" err="1" smtClean="0"/>
              <a:t>пирсинг</a:t>
            </a:r>
            <a:r>
              <a:rPr lang="ru-RU" b="0" dirty="0" smtClean="0"/>
              <a:t>  язык картинки</a:t>
            </a:r>
          </a:p>
          <a:p>
            <a:pPr>
              <a:buNone/>
            </a:pPr>
            <a:r>
              <a:rPr lang="ru-RU" b="0" dirty="0" err="1" smtClean="0">
                <a:hlinkClick r:id="rId4"/>
              </a:rPr>
              <a:t>images.yandex.ru</a:t>
            </a:r>
            <a:r>
              <a:rPr lang="ru-RU" b="0" dirty="0" smtClean="0"/>
              <a:t>   </a:t>
            </a:r>
            <a:r>
              <a:rPr lang="ru-RU" b="0" dirty="0" err="1" smtClean="0"/>
              <a:t>пирсинг</a:t>
            </a:r>
            <a:r>
              <a:rPr lang="ru-RU" b="0" dirty="0" smtClean="0"/>
              <a:t>  нос  губы картинки</a:t>
            </a:r>
          </a:p>
          <a:p>
            <a:pPr>
              <a:buNone/>
            </a:pPr>
            <a:r>
              <a:rPr lang="en-US" b="0" dirty="0" smtClean="0">
                <a:hlinkClick r:id="rId4"/>
              </a:rPr>
              <a:t>images.yandex.ru</a:t>
            </a:r>
            <a:r>
              <a:rPr lang="ru-RU" b="0" dirty="0" smtClean="0"/>
              <a:t>   татуировки картинки</a:t>
            </a:r>
          </a:p>
          <a:p>
            <a:pPr>
              <a:buNone/>
            </a:pPr>
            <a:r>
              <a:rPr lang="en-US" b="0" u="sng" dirty="0" smtClean="0">
                <a:hlinkClick r:id="rId5"/>
              </a:rPr>
              <a:t>http://kiev-mama.com.ua/</a:t>
            </a:r>
            <a:r>
              <a:rPr lang="ru-RU" b="0" u="sng" dirty="0" smtClean="0"/>
              <a:t> </a:t>
            </a:r>
            <a:r>
              <a:rPr lang="ru-RU" b="0" dirty="0" smtClean="0"/>
              <a:t> картинка виноград</a:t>
            </a:r>
          </a:p>
          <a:p>
            <a:pPr>
              <a:buNone/>
            </a:pPr>
            <a:r>
              <a:rPr lang="en-US" b="0" dirty="0" smtClean="0">
                <a:hlinkClick r:id="rId6"/>
              </a:rPr>
              <a:t>http://www.whoop.ru/</a:t>
            </a:r>
            <a:r>
              <a:rPr lang="ru-RU" b="0" dirty="0" smtClean="0"/>
              <a:t>  картинка манго</a:t>
            </a:r>
          </a:p>
          <a:p>
            <a:pPr>
              <a:buNone/>
            </a:pPr>
            <a:r>
              <a:rPr lang="en-US" b="0" dirty="0" smtClean="0">
                <a:hlinkClick r:id="rId7"/>
              </a:rPr>
              <a:t>http://www.liveinternet.ru/</a:t>
            </a:r>
            <a:r>
              <a:rPr lang="ru-RU" b="0" dirty="0" smtClean="0"/>
              <a:t> изделия из льна картинки </a:t>
            </a:r>
          </a:p>
          <a:p>
            <a:pPr>
              <a:buNone/>
            </a:pPr>
            <a:r>
              <a:rPr lang="en-US" b="0" dirty="0" smtClean="0">
                <a:hlinkClick r:id="rId4"/>
              </a:rPr>
              <a:t>images.yandex.ru</a:t>
            </a:r>
            <a:r>
              <a:rPr lang="ru-RU" b="0" dirty="0" smtClean="0"/>
              <a:t>     изделия из хлопка картинки </a:t>
            </a:r>
          </a:p>
          <a:p>
            <a:pPr>
              <a:buNone/>
            </a:pPr>
            <a:r>
              <a:rPr lang="ru-RU" b="0" dirty="0" smtClean="0"/>
              <a:t> </a:t>
            </a:r>
            <a:r>
              <a:rPr lang="en-US" b="0" dirty="0" smtClean="0">
                <a:hlinkClick r:id="rId8"/>
              </a:rPr>
              <a:t>http://www.yandex.ru/</a:t>
            </a:r>
            <a:r>
              <a:rPr lang="ru-RU" b="0" dirty="0" smtClean="0"/>
              <a:t> фрукты  картинки</a:t>
            </a:r>
          </a:p>
          <a:p>
            <a:pPr>
              <a:buNone/>
            </a:pPr>
            <a:r>
              <a:rPr lang="ru-RU" b="0" dirty="0" smtClean="0"/>
              <a:t>Поурочные разработки по биологии (Человек) 8 класс, авт.О.А. Пепеляева, И.В. </a:t>
            </a:r>
            <a:r>
              <a:rPr lang="ru-RU" b="0" dirty="0" err="1" smtClean="0"/>
              <a:t>Сумцова</a:t>
            </a:r>
            <a:r>
              <a:rPr lang="ru-RU" b="0" dirty="0" smtClean="0"/>
              <a:t>, Москва «</a:t>
            </a:r>
            <a:r>
              <a:rPr lang="ru-RU" b="0" dirty="0" err="1" smtClean="0"/>
              <a:t>Вако</a:t>
            </a:r>
            <a:r>
              <a:rPr lang="ru-RU" b="0" dirty="0" smtClean="0"/>
              <a:t>».</a:t>
            </a:r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Эпиграф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40960" cy="5400600"/>
          </a:xfrm>
          <a:solidFill>
            <a:srgbClr val="0070C0"/>
          </a:solidFill>
        </p:spPr>
        <p:txBody>
          <a:bodyPr/>
          <a:lstStyle/>
          <a:p>
            <a:pPr algn="just">
              <a:buNone/>
            </a:pPr>
            <a:r>
              <a:rPr lang="ru-RU" sz="2800" dirty="0" smtClean="0"/>
              <a:t>                                            </a:t>
            </a:r>
          </a:p>
          <a:p>
            <a:pPr algn="just">
              <a:buNone/>
            </a:pPr>
            <a:r>
              <a:rPr lang="ru-RU" sz="2800" dirty="0" smtClean="0"/>
              <a:t>                                            Беда наша в том, что  мы впервые задумываемся    о     своем    здоровье   только    в    том   </a:t>
            </a:r>
          </a:p>
          <a:p>
            <a:pPr algn="just">
              <a:buNone/>
            </a:pPr>
            <a:r>
              <a:rPr lang="ru-RU" sz="2800" dirty="0" smtClean="0"/>
              <a:t>                                случае,   когда    начинаем </a:t>
            </a:r>
          </a:p>
          <a:p>
            <a:pPr algn="just">
              <a:buNone/>
            </a:pPr>
            <a:r>
              <a:rPr lang="ru-RU" sz="2800" dirty="0" smtClean="0"/>
              <a:t>                                терять    его,    когда    уже </a:t>
            </a:r>
          </a:p>
          <a:p>
            <a:pPr algn="just">
              <a:buNone/>
            </a:pPr>
            <a:r>
              <a:rPr lang="ru-RU" sz="2800" dirty="0" smtClean="0"/>
              <a:t>                                «поломан»   механизм    и </a:t>
            </a:r>
          </a:p>
          <a:p>
            <a:pPr algn="just">
              <a:buNone/>
            </a:pPr>
            <a:r>
              <a:rPr lang="ru-RU" sz="2800" dirty="0" smtClean="0"/>
              <a:t>                                нужно    думать     о     его </a:t>
            </a:r>
          </a:p>
          <a:p>
            <a:pPr lvl="0" algn="just">
              <a:buNone/>
            </a:pPr>
            <a:r>
              <a:rPr lang="ru-RU" sz="2800" dirty="0" smtClean="0"/>
              <a:t>                                починке» </a:t>
            </a:r>
          </a:p>
          <a:p>
            <a:pPr lvl="0" algn="just">
              <a:buNone/>
            </a:pPr>
            <a:r>
              <a:rPr lang="ru-RU" sz="2800" dirty="0" smtClean="0"/>
              <a:t>                                                            К.М.Быков</a:t>
            </a:r>
          </a:p>
          <a:p>
            <a:pPr algn="just"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Программа урока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28800"/>
            <a:ext cx="6336704" cy="4464496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b="0" dirty="0" smtClean="0">
                <a:effectLst/>
              </a:rPr>
              <a:t>.   Свет, мой зеркальце, скажи…</a:t>
            </a:r>
          </a:p>
          <a:p>
            <a:pPr marL="457200" indent="-457200">
              <a:buAutoNum type="arabicPeriod" startAt="2"/>
            </a:pPr>
            <a:r>
              <a:rPr lang="ru-RU" b="0" dirty="0" smtClean="0">
                <a:effectLst/>
              </a:rPr>
              <a:t>Реклама. Детское мыло.</a:t>
            </a:r>
          </a:p>
          <a:p>
            <a:pPr marL="457200" indent="-457200">
              <a:buAutoNum type="arabicPeriod" startAt="3"/>
            </a:pPr>
            <a:r>
              <a:rPr lang="ru-RU" b="0" dirty="0" smtClean="0">
                <a:effectLst/>
              </a:rPr>
              <a:t>Модные идеи: </a:t>
            </a:r>
            <a:r>
              <a:rPr lang="ru-RU" b="0" dirty="0" err="1" smtClean="0">
                <a:effectLst/>
              </a:rPr>
              <a:t>пирсинг</a:t>
            </a:r>
            <a:r>
              <a:rPr lang="ru-RU" b="0" dirty="0" smtClean="0">
                <a:effectLst/>
              </a:rPr>
              <a:t>, татуировки.</a:t>
            </a:r>
          </a:p>
          <a:p>
            <a:pPr marL="457200" indent="-457200">
              <a:buAutoNum type="arabicPeriod" startAt="4"/>
            </a:pPr>
            <a:r>
              <a:rPr lang="ru-RU" b="0" dirty="0" smtClean="0">
                <a:effectLst/>
              </a:rPr>
              <a:t>Фруктовые  хиты на службе красоты.</a:t>
            </a:r>
          </a:p>
          <a:p>
            <a:pPr marL="457200" indent="-457200">
              <a:buAutoNum type="arabicPeriod" startAt="5"/>
            </a:pPr>
            <a:r>
              <a:rPr lang="ru-RU" b="0" dirty="0" smtClean="0">
                <a:effectLst/>
              </a:rPr>
              <a:t>Репортаж из салона красоты: и руки,  и ноги в порядке.</a:t>
            </a:r>
          </a:p>
          <a:p>
            <a:pPr marL="457200" indent="-457200">
              <a:buAutoNum type="arabicPeriod" startAt="6"/>
            </a:pPr>
            <a:r>
              <a:rPr lang="ru-RU" b="0" dirty="0" smtClean="0">
                <a:effectLst/>
              </a:rPr>
              <a:t>По одежке встречают. Модные акценты: изо льна и хлопка.</a:t>
            </a:r>
          </a:p>
          <a:p>
            <a:pPr marL="457200" indent="-457200">
              <a:buNone/>
            </a:pPr>
            <a:r>
              <a:rPr lang="ru-RU" b="0" dirty="0" smtClean="0">
                <a:effectLst/>
              </a:rPr>
              <a:t>7.    Тест. Проверь себя.</a:t>
            </a:r>
            <a:endParaRPr lang="ru-RU" b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Свет, мой зеркальце, скажи…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Ольга\Documents\Downloads\post-31264-128180517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04864"/>
            <a:ext cx="2290360" cy="2664296"/>
          </a:xfrm>
          <a:prstGeom prst="rect">
            <a:avLst/>
          </a:prstGeom>
          <a:noFill/>
        </p:spPr>
      </p:pic>
      <p:pic>
        <p:nvPicPr>
          <p:cNvPr id="2052" name="Picture 4" descr="C:\Users\Ольга\Documents\Downloads\f598514e5905099ba13c13c1d6cd76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348880"/>
            <a:ext cx="2342743" cy="266429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09600" y="5157192"/>
            <a:ext cx="8229600" cy="12241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Уход за кожей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Правила ухода за кожей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47800"/>
            <a:ext cx="8712968" cy="5149552"/>
          </a:xfrm>
          <a:solidFill>
            <a:srgbClr val="002060"/>
          </a:solidFill>
        </p:spPr>
        <p:txBody>
          <a:bodyPr/>
          <a:lstStyle/>
          <a:p>
            <a:pPr algn="just"/>
            <a:r>
              <a:rPr lang="ru-RU" b="0" dirty="0" smtClean="0"/>
              <a:t>Уход за кожей заключается в выполнении некоторых правил:</a:t>
            </a:r>
          </a:p>
          <a:p>
            <a:pPr algn="just"/>
            <a:r>
              <a:rPr lang="ru-RU" b="0" dirty="0" smtClean="0"/>
              <a:t>мойтесь каждый день теплой водой с использованием специальных средств (мыло, гель и т.п.);</a:t>
            </a:r>
          </a:p>
          <a:p>
            <a:pPr algn="just"/>
            <a:r>
              <a:rPr lang="ru-RU" b="0" dirty="0" smtClean="0"/>
              <a:t>меняйте белье, чулки, носки, колготки, гольфы;</a:t>
            </a:r>
          </a:p>
          <a:p>
            <a:pPr algn="just"/>
            <a:r>
              <a:rPr lang="ru-RU" b="0" dirty="0" smtClean="0"/>
              <a:t>не выдавливайте прыщи, это может привести к воспалению;</a:t>
            </a:r>
          </a:p>
          <a:p>
            <a:pPr algn="just"/>
            <a:r>
              <a:rPr lang="ru-RU" b="0" dirty="0" smtClean="0"/>
              <a:t>старайтесь употреблять в достаточном количестве свежие фрукты и овощи, молоко, это обеспечит организм достаточным количеством минеральных веществ и витаминов, что будет способствовать гладкой и чистой коже;</a:t>
            </a:r>
          </a:p>
          <a:p>
            <a:pPr algn="just"/>
            <a:r>
              <a:rPr lang="ru-RU" b="0" dirty="0" smtClean="0"/>
              <a:t>в холодное время года необходимо защищать кожу от обморожений;</a:t>
            </a:r>
          </a:p>
          <a:p>
            <a:pPr algn="just"/>
            <a:r>
              <a:rPr lang="ru-RU" b="0" dirty="0" smtClean="0"/>
              <a:t>не носите одежду, которая вызывает у вас раздражение кожи.</a:t>
            </a:r>
          </a:p>
          <a:p>
            <a:pPr algn="just"/>
            <a:r>
              <a:rPr lang="ru-RU" b="0" dirty="0" smtClean="0"/>
              <a:t>Уход за кожей лица сводится к трем моментам: очищение, питание, защита. Для правильного ухода за кожей необходимо знать ее тип (нормальная, сухая или жирная).</a:t>
            </a:r>
          </a:p>
          <a:p>
            <a:pPr algn="just"/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Реклама. Детское мыло.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2880321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Наша кожа любит все  натуральное:  витамины,   экстракты трав.</a:t>
            </a:r>
          </a:p>
          <a:p>
            <a:pPr>
              <a:buNone/>
            </a:pPr>
            <a:r>
              <a:rPr lang="ru-RU" dirty="0" smtClean="0"/>
              <a:t>         Календула – мощный    природный   антисептик.  Календула превосходно смягчает и успокаивает кожу.  Настой календулы снимает   излишнюю   жирность  кожи, он  также используется для лечения и профилактики угревой сыпи.</a:t>
            </a:r>
            <a:endParaRPr lang="ru-RU" dirty="0"/>
          </a:p>
        </p:txBody>
      </p:sp>
      <p:pic>
        <p:nvPicPr>
          <p:cNvPr id="3075" name="Picture 3" descr="C:\Users\Ольга\Documents\Downloads\Kalendul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05064"/>
            <a:ext cx="2427831" cy="2232248"/>
          </a:xfrm>
          <a:prstGeom prst="rect">
            <a:avLst/>
          </a:prstGeom>
          <a:noFill/>
        </p:spPr>
      </p:pic>
      <p:pic>
        <p:nvPicPr>
          <p:cNvPr id="3076" name="Picture 4" descr="C:\Users\Ольга\Documents\Downloads\googleimg_11-600x6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77072"/>
            <a:ext cx="2454511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Модные идеи: </a:t>
            </a:r>
            <a:r>
              <a:rPr lang="ru-RU" dirty="0" err="1" smtClean="0">
                <a:solidFill>
                  <a:srgbClr val="FFFF00"/>
                </a:solidFill>
              </a:rPr>
              <a:t>пирсинг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Ольга\Documents\Downloads\698-pirsing-brovi-6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2695295" cy="2016224"/>
          </a:xfrm>
          <a:prstGeom prst="rect">
            <a:avLst/>
          </a:prstGeom>
          <a:noFill/>
        </p:spPr>
      </p:pic>
      <p:pic>
        <p:nvPicPr>
          <p:cNvPr id="4099" name="Picture 3" descr="C:\Users\Ольга\Documents\Downloads\122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645024"/>
            <a:ext cx="2069412" cy="1944216"/>
          </a:xfrm>
          <a:prstGeom prst="rect">
            <a:avLst/>
          </a:prstGeom>
          <a:noFill/>
        </p:spPr>
      </p:pic>
      <p:pic>
        <p:nvPicPr>
          <p:cNvPr id="4100" name="Picture 4" descr="C:\Users\Ольга\Documents\Downloads\1218837033_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005064"/>
            <a:ext cx="3235508" cy="1512168"/>
          </a:xfrm>
          <a:prstGeom prst="rect">
            <a:avLst/>
          </a:prstGeom>
          <a:noFill/>
        </p:spPr>
      </p:pic>
      <p:pic>
        <p:nvPicPr>
          <p:cNvPr id="4101" name="Picture 5" descr="C:\Users\Ольга\Documents\Downloads\pircing_nosa_foto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24744"/>
            <a:ext cx="3178185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Модные идеи: татуировки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Ольга\Documents\Downloads\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708920"/>
            <a:ext cx="2425268" cy="3312368"/>
          </a:xfrm>
          <a:prstGeom prst="rect">
            <a:avLst/>
          </a:prstGeom>
          <a:noFill/>
        </p:spPr>
      </p:pic>
      <p:pic>
        <p:nvPicPr>
          <p:cNvPr id="5123" name="Picture 3" descr="C:\Users\Ольга\Documents\Downloads\6122615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396" y="1556792"/>
            <a:ext cx="2648694" cy="1872208"/>
          </a:xfrm>
          <a:prstGeom prst="rect">
            <a:avLst/>
          </a:prstGeom>
          <a:noFill/>
        </p:spPr>
      </p:pic>
      <p:pic>
        <p:nvPicPr>
          <p:cNvPr id="5124" name="Picture 4" descr="C:\Users\Ольга\Documents\Downloads\209665666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4764" y="3789040"/>
            <a:ext cx="303326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7doctor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07doctor</Template>
  <TotalTime>600</TotalTime>
  <Words>640</Words>
  <Application>Microsoft Office PowerPoint</Application>
  <PresentationFormat>Экран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07doctor</vt:lpstr>
      <vt:lpstr>Custom Design</vt:lpstr>
      <vt:lpstr>1_Custom Design</vt:lpstr>
      <vt:lpstr>2_Custom Design</vt:lpstr>
      <vt:lpstr>Слайд 1</vt:lpstr>
      <vt:lpstr>Цели урока</vt:lpstr>
      <vt:lpstr>Эпиграф</vt:lpstr>
      <vt:lpstr>Программа урока</vt:lpstr>
      <vt:lpstr>Свет, мой зеркальце, скажи…</vt:lpstr>
      <vt:lpstr>Правила ухода за кожей</vt:lpstr>
      <vt:lpstr> Реклама. Детское мыло. </vt:lpstr>
      <vt:lpstr>Модные идеи: пирсинг</vt:lpstr>
      <vt:lpstr> Модные идеи: татуировки </vt:lpstr>
      <vt:lpstr>Фруктовые  хиты на службе красоты Виноград</vt:lpstr>
      <vt:lpstr>Цитрусовые:  апельсины, лимоны. мандарины, грейпфруты</vt:lpstr>
      <vt:lpstr>Яблоки</vt:lpstr>
      <vt:lpstr> Репортаж из салона красоты: и руки,  и ноги в порядке </vt:lpstr>
      <vt:lpstr>Слайд 14</vt:lpstr>
      <vt:lpstr>Уход за волосами и ногтями рук и ног</vt:lpstr>
      <vt:lpstr>                   </vt:lpstr>
      <vt:lpstr>                       Хлопок</vt:lpstr>
      <vt:lpstr>Слайд 18</vt:lpstr>
      <vt:lpstr>Гигиенические требования к одежде, обуви. </vt:lpstr>
      <vt:lpstr>Тест </vt:lpstr>
      <vt:lpstr>Проверь себя</vt:lpstr>
      <vt:lpstr>Итог урока Оценки</vt:lpstr>
      <vt:lpstr>Использованные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Дубровина</cp:lastModifiedBy>
  <cp:revision>64</cp:revision>
  <dcterms:created xsi:type="dcterms:W3CDTF">2013-03-05T15:29:27Z</dcterms:created>
  <dcterms:modified xsi:type="dcterms:W3CDTF">2014-09-03T14:54:57Z</dcterms:modified>
</cp:coreProperties>
</file>