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62" r:id="rId4"/>
    <p:sldId id="263" r:id="rId5"/>
    <p:sldId id="257" r:id="rId6"/>
    <p:sldId id="265" r:id="rId7"/>
    <p:sldId id="266" r:id="rId8"/>
    <p:sldId id="273" r:id="rId9"/>
    <p:sldId id="268" r:id="rId10"/>
    <p:sldId id="267" r:id="rId11"/>
    <p:sldId id="269" r:id="rId12"/>
    <p:sldId id="270" r:id="rId13"/>
    <p:sldId id="272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A22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&#1044;&#1091;&#1073;&#1088;&#1086;&#1074;&#1080;&#1085;&#1072;\Documents\&#1052;&#1040;&#1058;&#1045;&#1052;&#1040;&#1058;&#1048;&#1050;&#1040;\7%20&#1082;&#1083;&#1072;&#1089;&#1089;\7%20&#1072;&#1083;&#1075;&#1077;&#1073;&#1088;&#1072;\&#1057;&#1090;&#1077;&#1087;&#1077;&#1085;&#1100;%20&#1086;&#1090;&#1082;&#1088;&#1099;&#1090;&#1099;&#1081;%20&#1091;&#1088;&#1086;&#1082;\&#1091;&#1089;&#1090;&#1072;&#1085;&#1086;&#1074;&#1082;&#1072;%201.m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4536504" cy="346050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>
                <a:solidFill>
                  <a:schemeClr val="bg1"/>
                </a:solidFill>
              </a:rPr>
              <a:t>Прочтите выражение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32040" y="26064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i="1" dirty="0" smtClean="0">
                <a:solidFill>
                  <a:schemeClr val="bg1"/>
                </a:solidFill>
              </a:rPr>
              <a:t>7</a:t>
            </a:r>
            <a:r>
              <a:rPr lang="en-US" sz="4000" i="1" dirty="0" smtClean="0">
                <a:solidFill>
                  <a:schemeClr val="bg1"/>
                </a:solidFill>
              </a:rPr>
              <a:t>x</a:t>
            </a:r>
            <a:r>
              <a:rPr lang="en-US" sz="4000" i="1" baseline="30000" dirty="0" smtClean="0">
                <a:solidFill>
                  <a:schemeClr val="bg1"/>
                </a:solidFill>
              </a:rPr>
              <a:t>2</a:t>
            </a:r>
            <a:r>
              <a:rPr lang="en-US" sz="4000" i="1" dirty="0" smtClean="0">
                <a:solidFill>
                  <a:schemeClr val="bg1"/>
                </a:solidFill>
                <a:sym typeface="Symbol"/>
              </a:rPr>
              <a:t>y</a:t>
            </a:r>
            <a:r>
              <a:rPr lang="en-US" sz="4000" i="1" baseline="30000" dirty="0" smtClean="0">
                <a:solidFill>
                  <a:schemeClr val="bg1"/>
                </a:solidFill>
                <a:sym typeface="Symbol"/>
              </a:rPr>
              <a:t>3</a:t>
            </a:r>
            <a:endParaRPr lang="ru-RU" sz="4000" i="1" baseline="30000" dirty="0">
              <a:solidFill>
                <a:schemeClr val="bg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1052736"/>
            <a:ext cx="7200800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Степень одночлена  2+3=5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79512" y="2060848"/>
            <a:ext cx="89644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Степенью одночлена называется сумма показателей  степеней всех входящих в него переменных.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11560" y="3068960"/>
            <a:ext cx="2736304" cy="346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№ 463 (устно)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Самостоятельная работа</a:t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Заполнить таблицу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204864"/>
            <a:ext cx="852051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060848"/>
            <a:ext cx="848385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Самостоятельная работа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Проверка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Домашнее задание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1772816"/>
            <a:ext cx="5832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п. 21 читать</a:t>
            </a: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№458, 466а, №460*а      решить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556792"/>
            <a:ext cx="411708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i="1" spc="300" dirty="0" smtClean="0">
                <a:solidFill>
                  <a:srgbClr val="FFFF00"/>
                </a:solidFill>
              </a:rPr>
              <a:t>Сегодня  я узнал ….</a:t>
            </a:r>
          </a:p>
          <a:p>
            <a:pPr>
              <a:lnSpc>
                <a:spcPct val="150000"/>
              </a:lnSpc>
            </a:pPr>
            <a:r>
              <a:rPr lang="ru-RU" sz="2800" i="1" spc="300" dirty="0" smtClean="0">
                <a:solidFill>
                  <a:srgbClr val="FFFF00"/>
                </a:solidFill>
              </a:rPr>
              <a:t>Я понял, что ….</a:t>
            </a:r>
          </a:p>
          <a:p>
            <a:pPr>
              <a:lnSpc>
                <a:spcPct val="150000"/>
              </a:lnSpc>
            </a:pPr>
            <a:r>
              <a:rPr lang="ru-RU" sz="2800" i="1" spc="300" dirty="0" smtClean="0">
                <a:solidFill>
                  <a:srgbClr val="FFFF00"/>
                </a:solidFill>
              </a:rPr>
              <a:t>Я затруднялся …</a:t>
            </a:r>
          </a:p>
          <a:p>
            <a:pPr>
              <a:lnSpc>
                <a:spcPct val="150000"/>
              </a:lnSpc>
            </a:pPr>
            <a:r>
              <a:rPr lang="ru-RU" sz="2800" i="1" spc="300" dirty="0" smtClean="0">
                <a:solidFill>
                  <a:srgbClr val="FFFF00"/>
                </a:solidFill>
              </a:rPr>
              <a:t>У меня получилось …</a:t>
            </a:r>
          </a:p>
          <a:p>
            <a:pPr>
              <a:lnSpc>
                <a:spcPct val="150000"/>
              </a:lnSpc>
            </a:pPr>
            <a:r>
              <a:rPr lang="ru-RU" sz="2800" i="1" spc="300" dirty="0" smtClean="0">
                <a:solidFill>
                  <a:srgbClr val="FFFF00"/>
                </a:solidFill>
              </a:rPr>
              <a:t>Теперь я могу …</a:t>
            </a:r>
          </a:p>
          <a:p>
            <a:pPr>
              <a:lnSpc>
                <a:spcPct val="150000"/>
              </a:lnSpc>
            </a:pPr>
            <a:r>
              <a:rPr lang="ru-RU" sz="2800" i="1" spc="300" dirty="0" smtClean="0">
                <a:solidFill>
                  <a:srgbClr val="FFFF00"/>
                </a:solidFill>
              </a:rPr>
              <a:t>Я смог ….</a:t>
            </a:r>
          </a:p>
          <a:p>
            <a:pPr>
              <a:lnSpc>
                <a:spcPct val="150000"/>
              </a:lnSpc>
            </a:pPr>
            <a:r>
              <a:rPr lang="ru-RU" sz="2800" i="1" spc="300" dirty="0" smtClean="0">
                <a:solidFill>
                  <a:srgbClr val="FFFF00"/>
                </a:solidFill>
              </a:rPr>
              <a:t>Я научился …</a:t>
            </a:r>
            <a:endParaRPr lang="ru-RU" sz="2400" spc="3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620688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На уроке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7" name="Рисунок 6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3306938"/>
            <a:ext cx="3506316" cy="32069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установка 1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685800"/>
            <a:ext cx="68580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78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2200" y="404664"/>
            <a:ext cx="2314600" cy="792088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22.13.11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55576" y="1700808"/>
            <a:ext cx="777686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Одночлен и его стандартный вид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19672" y="1052736"/>
            <a:ext cx="6912768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Классная работа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852936"/>
            <a:ext cx="7992888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Ввести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понятие одночлена, степени одночлена,  стандартного вида одночлена.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Научиться приводить одночлен к стандартному виду.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707904" y="188640"/>
            <a:ext cx="511256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Устная работа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136904" cy="576064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bg1"/>
                </a:solidFill>
              </a:rPr>
              <a:t>1. Представьте в виде степени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1296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х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</a:t>
            </a:r>
            <a:r>
              <a:rPr kumimoji="0" lang="ru-RU" sz="40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</a:t>
            </a:r>
            <a:r>
              <a:rPr kumimoji="0" lang="en-US" sz="40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331640" y="1412776"/>
            <a:ext cx="15841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x</a:t>
            </a:r>
            <a:r>
              <a:rPr lang="ru-RU" sz="4000" i="1" baseline="30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995936" y="1412776"/>
            <a:ext cx="1512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</a:t>
            </a:r>
            <a:r>
              <a:rPr kumimoji="0" lang="en-US" sz="40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:x</a:t>
            </a:r>
            <a:r>
              <a:rPr kumimoji="0" lang="en-US" sz="40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27584" y="2132856"/>
            <a:ext cx="1296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en-US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ab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en-US" sz="40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923928" y="2276872"/>
            <a:ext cx="129614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(a</a:t>
            </a:r>
            <a:r>
              <a:rPr kumimoji="0" lang="ru-RU" sz="40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en-US" sz="40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4788024" y="1484784"/>
            <a:ext cx="15841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x</a:t>
            </a:r>
            <a:r>
              <a:rPr lang="en-US" sz="4000" i="1" baseline="30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763688" y="2276872"/>
            <a:ext cx="15841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a</a:t>
            </a:r>
            <a:r>
              <a:rPr kumimoji="0" lang="en-US" sz="40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5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</a:t>
            </a:r>
            <a:r>
              <a:rPr lang="en-US" sz="4000" i="1" baseline="30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5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788024" y="2276872"/>
            <a:ext cx="1584176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= a</a:t>
            </a:r>
            <a:r>
              <a:rPr kumimoji="0" lang="en-US" sz="40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251520" y="3140968"/>
            <a:ext cx="8496944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. Каким числом (положительным или отрицательным) является значение выражения?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7308304" y="3789040"/>
            <a:ext cx="122413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-8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kumimoji="0" lang="ru-RU" sz="4000" b="0" i="1" u="none" strike="noStrike" kern="1200" cap="none" spc="0" normalizeH="0" baseline="3000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79512" y="4077072"/>
            <a:ext cx="208823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положительное</a:t>
            </a:r>
            <a:endParaRPr kumimoji="0" lang="ru-RU" sz="2000" b="0" i="1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323528" y="5661248"/>
            <a:ext cx="208823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отрицательное</a:t>
            </a:r>
            <a:endParaRPr kumimoji="0" lang="ru-RU" sz="2000" b="0" i="1" u="none" strike="noStrike" kern="1200" cap="none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7380312" y="3789040"/>
            <a:ext cx="122413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-5</a:t>
            </a: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  <a:r>
              <a:rPr lang="ru-RU" sz="4000" i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27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7452320" y="3861048"/>
            <a:ext cx="129614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7</a:t>
            </a:r>
            <a:r>
              <a:rPr lang="ru-RU" sz="4000" i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5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7380312" y="3933056"/>
            <a:ext cx="122413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-2</a:t>
            </a:r>
            <a:r>
              <a:rPr lang="ru-RU" sz="4000" i="1" baseline="300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8</a:t>
            </a:r>
            <a:endParaRPr kumimoji="0" lang="ru-RU" sz="4000" b="0" i="1" u="none" strike="noStrike" kern="1200" cap="none" spc="0" normalizeH="0" baseline="3000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372200" y="2348880"/>
            <a:ext cx="936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4000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4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endParaRPr lang="ru-RU" sz="12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308304" y="2348880"/>
            <a:ext cx="936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sz="4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4792E-6 L -0.57084 0.01596 " pathEditMode="relative" rAng="0" ptsTypes="AA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5" y="8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4792E-6 L -0.55504 0.24676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123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95005E-6 L -0.45659 0.01572 " pathEditMode="relative" rAng="0" ptsTypes="AA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" y="8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08048E-6 L -0.38976 0.23613 " pathEditMode="relative" rAng="0" ptsTypes="AA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" y="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5" grpId="1"/>
      <p:bldP spid="16" grpId="0"/>
      <p:bldP spid="17" grpId="0"/>
      <p:bldP spid="18" grpId="0"/>
      <p:bldP spid="18" grpId="1"/>
      <p:bldP spid="19" grpId="0"/>
      <p:bldP spid="19" grpId="1"/>
      <p:bldP spid="20" grpId="0"/>
      <p:bldP spid="20" grpId="1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548680"/>
            <a:ext cx="5987008" cy="706090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Прочитайте выражение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124744"/>
            <a:ext cx="1728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6000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800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y;             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1196752"/>
            <a:ext cx="1440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6000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4800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            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1268760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6000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800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            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196752"/>
            <a:ext cx="13681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800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b;             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372200" y="1196752"/>
            <a:ext cx="10801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endParaRPr lang="ru-RU" sz="1600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51520" y="2060848"/>
            <a:ext cx="864096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Одночлен</a:t>
            </a:r>
            <a:r>
              <a:rPr lang="ru-RU" sz="2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 - </a:t>
            </a:r>
            <a:r>
              <a:rPr lang="ru-RU" sz="2400" dirty="0" smtClean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выражение, содержащее числа, натуральные степени переменных и их произведение.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149080"/>
            <a:ext cx="86413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Заголовок 1"/>
          <p:cNvSpPr txBox="1">
            <a:spLocks/>
          </p:cNvSpPr>
          <p:nvPr/>
        </p:nvSpPr>
        <p:spPr>
          <a:xfrm>
            <a:off x="251520" y="3356992"/>
            <a:ext cx="864096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Какие из следующих выражений являются одночленами?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2699792" y="4077072"/>
            <a:ext cx="194421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179512" y="4869160"/>
            <a:ext cx="194421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5076056" y="4077072"/>
            <a:ext cx="194421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7020272" y="4077072"/>
            <a:ext cx="194421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6948264" y="4941168"/>
            <a:ext cx="1944216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779912" y="314096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Работа в парах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64288" y="1196752"/>
            <a:ext cx="13681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4800" i="1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4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43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67544" y="98072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chemeClr val="bg1"/>
                </a:solidFill>
              </a:rPr>
              <a:t>2x</a:t>
            </a:r>
            <a:r>
              <a:rPr lang="en-US" sz="3600" i="1" baseline="30000" dirty="0" smtClean="0">
                <a:solidFill>
                  <a:schemeClr val="bg1"/>
                </a:solidFill>
              </a:rPr>
              <a:t>2</a:t>
            </a:r>
            <a:r>
              <a:rPr lang="en-US" sz="3600" i="1" dirty="0" smtClean="0">
                <a:solidFill>
                  <a:schemeClr val="bg1"/>
                </a:solidFill>
              </a:rPr>
              <a:t>y</a:t>
            </a:r>
            <a:r>
              <a:rPr lang="en-US" sz="3600" i="1" dirty="0" smtClean="0">
                <a:solidFill>
                  <a:schemeClr val="bg1"/>
                </a:solidFill>
                <a:sym typeface="Symbol"/>
              </a:rPr>
              <a:t>9x</a:t>
            </a:r>
            <a:r>
              <a:rPr lang="en-US" sz="3600" i="1" baseline="30000" dirty="0" smtClean="0">
                <a:solidFill>
                  <a:schemeClr val="bg1"/>
                </a:solidFill>
                <a:sym typeface="Symbol"/>
              </a:rPr>
              <a:t>5</a:t>
            </a:r>
            <a:r>
              <a:rPr lang="en-US" sz="3600" i="1" dirty="0" smtClean="0">
                <a:solidFill>
                  <a:schemeClr val="bg1"/>
                </a:solidFill>
                <a:sym typeface="Symbol"/>
              </a:rPr>
              <a:t>y</a:t>
            </a:r>
            <a:r>
              <a:rPr lang="en-US" sz="3600" i="1" baseline="30000" dirty="0" smtClean="0">
                <a:solidFill>
                  <a:schemeClr val="bg1"/>
                </a:solidFill>
                <a:sym typeface="Symbol"/>
              </a:rPr>
              <a:t>3</a:t>
            </a:r>
            <a:endParaRPr lang="ru-RU" sz="3600" i="1" baseline="30000" dirty="0">
              <a:solidFill>
                <a:schemeClr val="bg1"/>
              </a:solidFill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251520" y="3501008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Стандартным видом одночлена является одночлен  записанный в виде произведения числового множителя, стоящего  на первом месте, и степеней различных переменных 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395536" y="3356992"/>
            <a:ext cx="8229600" cy="129614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Стандартным видом одночлена 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 является одночлен  записанный в виде произведения 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числового множителя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, стоящего  </a:t>
            </a:r>
            <a:r>
              <a:rPr lang="ru-RU" sz="2400" b="1" dirty="0" smtClean="0">
                <a:solidFill>
                  <a:srgbClr val="FFFF00"/>
                </a:solidFill>
                <a:latin typeface="+mn-lt"/>
              </a:rPr>
              <a:t>на первом месте</a:t>
            </a:r>
            <a:r>
              <a:rPr lang="ru-RU" sz="2400" dirty="0" smtClean="0">
                <a:solidFill>
                  <a:schemeClr val="bg1"/>
                </a:solidFill>
                <a:latin typeface="+mn-lt"/>
              </a:rPr>
              <a:t>, и 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</a:rPr>
              <a:t>степеней различных переменных </a:t>
            </a:r>
            <a:endParaRPr lang="ru-RU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98072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>
                <a:solidFill>
                  <a:schemeClr val="bg1"/>
                </a:solidFill>
              </a:rPr>
              <a:t>= 18</a:t>
            </a:r>
            <a:r>
              <a:rPr lang="en-US" sz="3600" i="1" dirty="0" smtClean="0">
                <a:solidFill>
                  <a:schemeClr val="bg1"/>
                </a:solidFill>
              </a:rPr>
              <a:t>x</a:t>
            </a:r>
            <a:r>
              <a:rPr lang="ru-RU" sz="3600" i="1" baseline="30000" dirty="0" smtClean="0">
                <a:solidFill>
                  <a:schemeClr val="bg1"/>
                </a:solidFill>
              </a:rPr>
              <a:t>7</a:t>
            </a:r>
            <a:r>
              <a:rPr lang="en-US" sz="3600" i="1" dirty="0" smtClean="0">
                <a:solidFill>
                  <a:schemeClr val="bg1"/>
                </a:solidFill>
                <a:sym typeface="Symbol"/>
              </a:rPr>
              <a:t>y</a:t>
            </a:r>
            <a:r>
              <a:rPr lang="ru-RU" sz="3600" i="1" baseline="30000" dirty="0" smtClean="0">
                <a:solidFill>
                  <a:schemeClr val="bg1"/>
                </a:solidFill>
                <a:sym typeface="Symbol"/>
              </a:rPr>
              <a:t>4</a:t>
            </a:r>
            <a:endParaRPr lang="ru-RU" sz="3600" i="1" baseline="300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332656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bg1"/>
                </a:solidFill>
              </a:rPr>
              <a:t>Упростить выражение</a:t>
            </a:r>
            <a:endParaRPr lang="ru-RU" sz="2800" i="1" baseline="30000" dirty="0">
              <a:solidFill>
                <a:schemeClr val="bg1"/>
              </a:solidFill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3419872" y="1772816"/>
            <a:ext cx="5544616" cy="936104"/>
          </a:xfrm>
          <a:prstGeom prst="wedgeEllipseCallout">
            <a:avLst>
              <a:gd name="adj1" fmla="val -52792"/>
              <a:gd name="adj2" fmla="val -766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КОЭФФИЦИЕНТ одночлена</a:t>
            </a:r>
            <a:endParaRPr lang="ru-RU" sz="2400" b="1" dirty="0">
              <a:solidFill>
                <a:srgbClr val="FFFF0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932040" y="2420888"/>
            <a:ext cx="432048" cy="0"/>
          </a:xfrm>
          <a:prstGeom prst="lin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30" grpId="0"/>
      <p:bldP spid="5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51520" y="548680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solidFill>
                  <a:schemeClr val="bg1"/>
                </a:solidFill>
                <a:ea typeface="+mj-ea"/>
                <a:cs typeface="+mj-cs"/>
              </a:rPr>
              <a:t>Выберите одночлены записанные в стандартном виде. </a:t>
            </a:r>
            <a:r>
              <a:rPr lang="ru-RU" sz="2400" dirty="0" smtClean="0">
                <a:solidFill>
                  <a:schemeClr val="bg1"/>
                </a:solidFill>
                <a:ea typeface="+mj-ea"/>
                <a:cs typeface="+mj-cs"/>
              </a:rPr>
              <a:t>Назовите их </a:t>
            </a:r>
            <a:r>
              <a:rPr lang="ru-RU" sz="2400" dirty="0" smtClean="0">
                <a:solidFill>
                  <a:schemeClr val="bg1"/>
                </a:solidFill>
                <a:ea typeface="+mj-ea"/>
                <a:cs typeface="+mj-cs"/>
              </a:rPr>
              <a:t>коэффициенты.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8640960" cy="188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Устная работа</a:t>
            </a:r>
            <a:endParaRPr lang="ru-RU" sz="2400" dirty="0">
              <a:solidFill>
                <a:schemeClr val="bg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39552" y="2204864"/>
            <a:ext cx="3600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827584" y="3284984"/>
            <a:ext cx="36004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162472" cy="490066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solidFill>
                  <a:schemeClr val="bg1"/>
                </a:solidFill>
              </a:rPr>
              <a:t>№457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A2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323528" y="260648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956376" y="5733256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956376" y="188640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23528" y="260648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79512" y="5733256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5-конечная звезда 13"/>
          <p:cNvSpPr/>
          <p:nvPr/>
        </p:nvSpPr>
        <p:spPr>
          <a:xfrm>
            <a:off x="3419872" y="2564904"/>
            <a:ext cx="1656184" cy="1584176"/>
          </a:xfrm>
          <a:prstGeom prst="star5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5-конечная звезда 14"/>
          <p:cNvSpPr/>
          <p:nvPr/>
        </p:nvSpPr>
        <p:spPr>
          <a:xfrm>
            <a:off x="6732240" y="476672"/>
            <a:ext cx="2016224" cy="1800200"/>
          </a:xfrm>
          <a:prstGeom prst="star5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5-конечная звезда 15"/>
          <p:cNvSpPr/>
          <p:nvPr/>
        </p:nvSpPr>
        <p:spPr>
          <a:xfrm>
            <a:off x="971600" y="4941168"/>
            <a:ext cx="1584176" cy="1368152"/>
          </a:xfrm>
          <a:prstGeom prst="star5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5-конечная звезда 16"/>
          <p:cNvSpPr/>
          <p:nvPr/>
        </p:nvSpPr>
        <p:spPr>
          <a:xfrm>
            <a:off x="6516216" y="4581128"/>
            <a:ext cx="2016224" cy="1800200"/>
          </a:xfrm>
          <a:prstGeom prst="star5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5-конечная звезда 17"/>
          <p:cNvSpPr/>
          <p:nvPr/>
        </p:nvSpPr>
        <p:spPr>
          <a:xfrm>
            <a:off x="539552" y="620688"/>
            <a:ext cx="2016224" cy="1800200"/>
          </a:xfrm>
          <a:prstGeom prst="star5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578" name="Picture 2" descr="C:\Users\Дубровина\Documents\ШКОЛА\материалы для школьного сайта\Элементы оформления сайта\gif_animated\gif_animated\p79_smiling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564904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2322E-6 L 0.84757 0.8142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4" y="40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"/>
                            </p:stCondLst>
                            <p:childTnLst>
                              <p:par>
                                <p:cTn id="8" presetID="64" presetClass="pat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4.34783E-6 L 0.00504 -0.8219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4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35" presetClass="pat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76596E-6 L -0.84253 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1" y="0"/>
                                    </p:animMotion>
                                  </p:childTnLst>
                                  <p:subTnLst>
                                    <p:audio>
                                      <p:cMediaNode vol="28000"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" presetID="42" presetClass="path" presetSubtype="0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-0.01018 L -0.0184 0.81498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4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8000"/>
                            </p:stCondLst>
                            <p:childTnLst>
                              <p:par>
                                <p:cTn id="17" presetID="63" presetClass="pat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01781 L 0.85295 0.02475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" y="3"/>
                                    </p:animMotion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000"/>
                            </p:stCondLst>
                            <p:childTnLst>
                              <p:par>
                                <p:cTn id="24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0"/>
                            </p:stCondLst>
                            <p:childTnLst>
                              <p:par>
                                <p:cTn id="2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8000"/>
                            </p:stCondLst>
                            <p:childTnLst>
                              <p:par>
                                <p:cTn id="35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9000"/>
                            </p:stCondLst>
                            <p:childTnLst>
                              <p:par>
                                <p:cTn id="3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2000"/>
                            </p:stCondLst>
                            <p:childTnLst>
                              <p:par>
                                <p:cTn id="46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4000"/>
                            </p:stCondLst>
                            <p:childTnLst>
                              <p:par>
                                <p:cTn id="4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7000"/>
                            </p:stCondLst>
                            <p:childTnLst>
                              <p:par>
                                <p:cTn id="5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8000"/>
                            </p:stCondLst>
                            <p:childTnLst>
                              <p:par>
                                <p:cTn id="60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9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1000"/>
                            </p:stCondLst>
                            <p:childTnLst>
                              <p:par>
                                <p:cTn id="6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3000"/>
                            </p:stCondLst>
                            <p:childTnLst>
                              <p:par>
                                <p:cTn id="7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7000"/>
                            </p:stCondLst>
                            <p:childTnLst>
                              <p:par>
                                <p:cTn id="7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3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271</Words>
  <Application>Microsoft Office PowerPoint</Application>
  <PresentationFormat>Экран (4:3)</PresentationFormat>
  <Paragraphs>63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22.13.11</vt:lpstr>
      <vt:lpstr>1. Представьте в виде степени</vt:lpstr>
      <vt:lpstr>Прочитайте выражение</vt:lpstr>
      <vt:lpstr>Стандартным видом одночлена  является одночлен  записанный в виде произведения числового множителя, стоящего  на первом месте, и степеней различных переменных </vt:lpstr>
      <vt:lpstr>Слайд 7</vt:lpstr>
      <vt:lpstr>№457 </vt:lpstr>
      <vt:lpstr>Слайд 9</vt:lpstr>
      <vt:lpstr>Прочтите выражение</vt:lpstr>
      <vt:lpstr>Самостоятельная работа  Заполнить таблицу</vt:lpstr>
      <vt:lpstr>Слайд 12</vt:lpstr>
      <vt:lpstr>Домашнее задание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Дубровина</dc:creator>
  <cp:lastModifiedBy>Дубровина</cp:lastModifiedBy>
  <cp:revision>53</cp:revision>
  <dcterms:created xsi:type="dcterms:W3CDTF">2013-11-19T17:57:59Z</dcterms:created>
  <dcterms:modified xsi:type="dcterms:W3CDTF">2013-11-21T17:55:16Z</dcterms:modified>
</cp:coreProperties>
</file>